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57" r:id="rId4"/>
    <p:sldId id="258"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93" r:id="rId26"/>
    <p:sldId id="291" r:id="rId27"/>
    <p:sldId id="294" r:id="rId28"/>
    <p:sldId id="292" r:id="rId29"/>
    <p:sldId id="286" r:id="rId30"/>
    <p:sldId id="287" r:id="rId31"/>
    <p:sldId id="288"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800000"/>
    <a:srgbClr val="000066"/>
    <a:srgbClr val="660066"/>
    <a:srgbClr val="9900CC"/>
    <a:srgbClr val="0000FF"/>
    <a:srgbClr val="660033"/>
    <a:srgbClr val="A50021"/>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2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621AE-5FFD-429F-B137-14748A0DA81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E671B295-45D8-4DEA-AD94-11C2A206D85A}">
      <dgm:prSet custT="1"/>
      <dgm:spPr/>
      <dgm:t>
        <a:bodyPr/>
        <a:lstStyle/>
        <a:p>
          <a:r>
            <a:rPr lang="ru-RU" sz="2400" b="1" dirty="0" smtClean="0">
              <a:solidFill>
                <a:srgbClr val="002060"/>
              </a:solidFill>
              <a:latin typeface="Times New Roman" pitchFamily="18" charset="0"/>
              <a:cs typeface="Times New Roman" pitchFamily="18" charset="0"/>
            </a:rPr>
            <a:t>1.понять, кто такие </a:t>
          </a:r>
          <a:r>
            <a:rPr lang="ru-RU" sz="2400" b="1" dirty="0" err="1" smtClean="0">
              <a:solidFill>
                <a:srgbClr val="002060"/>
              </a:solidFill>
              <a:latin typeface="Times New Roman" pitchFamily="18" charset="0"/>
              <a:cs typeface="Times New Roman" pitchFamily="18" charset="0"/>
            </a:rPr>
            <a:t>девиантные</a:t>
          </a:r>
          <a:r>
            <a:rPr lang="ru-RU" sz="2400" b="1" dirty="0" smtClean="0">
              <a:solidFill>
                <a:srgbClr val="002060"/>
              </a:solidFill>
              <a:latin typeface="Times New Roman" pitchFamily="18" charset="0"/>
              <a:cs typeface="Times New Roman" pitchFamily="18" charset="0"/>
            </a:rPr>
            <a:t> дети; </a:t>
          </a:r>
        </a:p>
      </dgm:t>
    </dgm:pt>
    <dgm:pt modelId="{C4BECD4B-E690-4E08-93B7-F5CE03A02E16}" type="parTrans" cxnId="{1B44191A-61EE-4978-81BE-5F98A69901A2}">
      <dgm:prSet/>
      <dgm:spPr/>
      <dgm:t>
        <a:bodyPr/>
        <a:lstStyle/>
        <a:p>
          <a:endParaRPr lang="ru-RU"/>
        </a:p>
      </dgm:t>
    </dgm:pt>
    <dgm:pt modelId="{F07BC6CA-9C27-4B5D-9917-E85CAFE509EC}" type="sibTrans" cxnId="{1B44191A-61EE-4978-81BE-5F98A69901A2}">
      <dgm:prSet/>
      <dgm:spPr/>
      <dgm:t>
        <a:bodyPr/>
        <a:lstStyle/>
        <a:p>
          <a:endParaRPr lang="ru-RU"/>
        </a:p>
      </dgm:t>
    </dgm:pt>
    <dgm:pt modelId="{40BA5DF5-0762-4608-911D-7C4123981AB7}">
      <dgm:prSet custT="1"/>
      <dgm:spPr/>
      <dgm:t>
        <a:bodyPr/>
        <a:lstStyle/>
        <a:p>
          <a:r>
            <a:rPr lang="ru-RU" sz="2400" b="1" dirty="0" smtClean="0">
              <a:solidFill>
                <a:srgbClr val="002060"/>
              </a:solidFill>
              <a:latin typeface="Times New Roman" pitchFamily="18" charset="0"/>
              <a:cs typeface="Times New Roman" pitchFamily="18" charset="0"/>
            </a:rPr>
            <a:t>2.выявить проблемные зоны, которые требуют наших совместных действий;</a:t>
          </a:r>
          <a:endParaRPr lang="ru-RU" sz="2400" b="1" dirty="0">
            <a:solidFill>
              <a:srgbClr val="002060"/>
            </a:solidFill>
            <a:latin typeface="Times New Roman" pitchFamily="18" charset="0"/>
            <a:cs typeface="Times New Roman" pitchFamily="18" charset="0"/>
          </a:endParaRPr>
        </a:p>
      </dgm:t>
    </dgm:pt>
    <dgm:pt modelId="{13382013-3A50-4091-9DDD-E2D3442D228B}" type="parTrans" cxnId="{F05F26D3-C535-4DA2-8197-912C0C278E9F}">
      <dgm:prSet/>
      <dgm:spPr/>
      <dgm:t>
        <a:bodyPr/>
        <a:lstStyle/>
        <a:p>
          <a:endParaRPr lang="ru-RU"/>
        </a:p>
      </dgm:t>
    </dgm:pt>
    <dgm:pt modelId="{4C63B95C-93D6-4F4B-A021-F3282E136549}" type="sibTrans" cxnId="{F05F26D3-C535-4DA2-8197-912C0C278E9F}">
      <dgm:prSet/>
      <dgm:spPr/>
      <dgm:t>
        <a:bodyPr/>
        <a:lstStyle/>
        <a:p>
          <a:endParaRPr lang="ru-RU"/>
        </a:p>
      </dgm:t>
    </dgm:pt>
    <dgm:pt modelId="{9388016B-4298-4986-8A50-AB1CD0C5B514}">
      <dgm:prSet custT="1"/>
      <dgm:spPr/>
      <dgm:t>
        <a:bodyPr/>
        <a:lstStyle/>
        <a:p>
          <a:r>
            <a:rPr lang="ru-RU" sz="2400" b="1" dirty="0" smtClean="0">
              <a:solidFill>
                <a:srgbClr val="000066"/>
              </a:solidFill>
              <a:latin typeface="Times New Roman" pitchFamily="18" charset="0"/>
              <a:cs typeface="Times New Roman" pitchFamily="18" charset="0"/>
            </a:rPr>
            <a:t>3. обсудить доступные и эффективные методы работы с такими детьми;</a:t>
          </a:r>
        </a:p>
      </dgm:t>
    </dgm:pt>
    <dgm:pt modelId="{1312AF11-3E88-494A-86A2-F12010177828}" type="parTrans" cxnId="{0F074B70-B0A2-4EF7-94FB-E0CFB695F252}">
      <dgm:prSet/>
      <dgm:spPr/>
      <dgm:t>
        <a:bodyPr/>
        <a:lstStyle/>
        <a:p>
          <a:endParaRPr lang="ru-RU"/>
        </a:p>
      </dgm:t>
    </dgm:pt>
    <dgm:pt modelId="{EF9476EE-C6E0-4641-B362-CB2EDC450B6F}" type="sibTrans" cxnId="{0F074B70-B0A2-4EF7-94FB-E0CFB695F252}">
      <dgm:prSet/>
      <dgm:spPr/>
      <dgm:t>
        <a:bodyPr/>
        <a:lstStyle/>
        <a:p>
          <a:endParaRPr lang="ru-RU"/>
        </a:p>
      </dgm:t>
    </dgm:pt>
    <dgm:pt modelId="{8A4C923C-A21F-4FB0-8E72-3D97AC8E5F3D}">
      <dgm:prSet custT="1"/>
      <dgm:spPr/>
      <dgm:t>
        <a:bodyPr/>
        <a:lstStyle/>
        <a:p>
          <a:r>
            <a:rPr lang="ru-RU" sz="2400" b="1" dirty="0" smtClean="0">
              <a:solidFill>
                <a:srgbClr val="000066"/>
              </a:solidFill>
              <a:latin typeface="Times New Roman" pitchFamily="18" charset="0"/>
              <a:cs typeface="Times New Roman" pitchFamily="18" charset="0"/>
            </a:rPr>
            <a:t>5.составить алгоритм действий, чтобы в дальнейшем использовать его в своей работе  при взаимодействии с детьми отклоняющегося поведения</a:t>
          </a:r>
        </a:p>
      </dgm:t>
    </dgm:pt>
    <dgm:pt modelId="{E8A241DD-0487-44C8-B695-3F9F8CB47169}" type="parTrans" cxnId="{11020000-BBFC-4C04-B6EE-407B01951F80}">
      <dgm:prSet/>
      <dgm:spPr/>
      <dgm:t>
        <a:bodyPr/>
        <a:lstStyle/>
        <a:p>
          <a:endParaRPr lang="ru-RU"/>
        </a:p>
      </dgm:t>
    </dgm:pt>
    <dgm:pt modelId="{B912387F-1C1C-44B8-B0BD-BBC2CE84C442}" type="sibTrans" cxnId="{11020000-BBFC-4C04-B6EE-407B01951F80}">
      <dgm:prSet/>
      <dgm:spPr/>
      <dgm:t>
        <a:bodyPr/>
        <a:lstStyle/>
        <a:p>
          <a:endParaRPr lang="ru-RU"/>
        </a:p>
      </dgm:t>
    </dgm:pt>
    <dgm:pt modelId="{C11DD32E-0D8C-4F1E-9359-9D1ECA18C902}">
      <dgm:prSet custT="1"/>
      <dgm:spPr/>
      <dgm:t>
        <a:bodyPr/>
        <a:lstStyle/>
        <a:p>
          <a:r>
            <a:rPr lang="ru-RU" sz="2400" b="1" dirty="0" smtClean="0">
              <a:solidFill>
                <a:srgbClr val="000066"/>
              </a:solidFill>
              <a:latin typeface="Times New Roman" pitchFamily="18" charset="0"/>
              <a:cs typeface="Times New Roman" pitchFamily="18" charset="0"/>
            </a:rPr>
            <a:t>4.систематизировать наши знания, накопленный опыт работы,</a:t>
          </a:r>
        </a:p>
      </dgm:t>
    </dgm:pt>
    <dgm:pt modelId="{7D1A39E7-3CB5-46F0-AFAE-4305D459F0FA}" type="sibTrans" cxnId="{C64DC009-81EA-478D-8D57-8FA4B3F04062}">
      <dgm:prSet/>
      <dgm:spPr/>
      <dgm:t>
        <a:bodyPr/>
        <a:lstStyle/>
        <a:p>
          <a:endParaRPr lang="ru-RU"/>
        </a:p>
      </dgm:t>
    </dgm:pt>
    <dgm:pt modelId="{590F37C3-3BE2-46C3-A59F-79219B844AAA}" type="parTrans" cxnId="{C64DC009-81EA-478D-8D57-8FA4B3F04062}">
      <dgm:prSet/>
      <dgm:spPr/>
      <dgm:t>
        <a:bodyPr/>
        <a:lstStyle/>
        <a:p>
          <a:endParaRPr lang="ru-RU"/>
        </a:p>
      </dgm:t>
    </dgm:pt>
    <dgm:pt modelId="{6ABFB06D-12EE-4DD8-9F86-EDB031A0197F}" type="pres">
      <dgm:prSet presAssocID="{643621AE-5FFD-429F-B137-14748A0DA81A}" presName="linear" presStyleCnt="0">
        <dgm:presLayoutVars>
          <dgm:animLvl val="lvl"/>
          <dgm:resizeHandles val="exact"/>
        </dgm:presLayoutVars>
      </dgm:prSet>
      <dgm:spPr/>
      <dgm:t>
        <a:bodyPr/>
        <a:lstStyle/>
        <a:p>
          <a:endParaRPr lang="ru-RU"/>
        </a:p>
      </dgm:t>
    </dgm:pt>
    <dgm:pt modelId="{5CFFC3C3-C0DA-45A5-9CFE-757EE6C3E852}" type="pres">
      <dgm:prSet presAssocID="{E671B295-45D8-4DEA-AD94-11C2A206D85A}" presName="parentText" presStyleLbl="node1" presStyleIdx="0" presStyleCnt="5" custScaleX="94915" custScaleY="78768" custLinFactY="-31302" custLinFactNeighborY="-100000">
        <dgm:presLayoutVars>
          <dgm:chMax val="0"/>
          <dgm:bulletEnabled val="1"/>
        </dgm:presLayoutVars>
      </dgm:prSet>
      <dgm:spPr/>
      <dgm:t>
        <a:bodyPr/>
        <a:lstStyle/>
        <a:p>
          <a:endParaRPr lang="ru-RU"/>
        </a:p>
      </dgm:t>
    </dgm:pt>
    <dgm:pt modelId="{98DE1537-51EE-469B-A428-E37D309496EF}" type="pres">
      <dgm:prSet presAssocID="{F07BC6CA-9C27-4B5D-9917-E85CAFE509EC}" presName="spacer" presStyleCnt="0"/>
      <dgm:spPr/>
    </dgm:pt>
    <dgm:pt modelId="{F4375517-B9E3-4FC6-9689-E3C2EFD7360A}" type="pres">
      <dgm:prSet presAssocID="{C11DD32E-0D8C-4F1E-9359-9D1ECA18C902}" presName="parentText" presStyleLbl="node1" presStyleIdx="1" presStyleCnt="5" custScaleX="94915" custLinFactY="221481" custLinFactNeighborY="300000">
        <dgm:presLayoutVars>
          <dgm:chMax val="0"/>
          <dgm:bulletEnabled val="1"/>
        </dgm:presLayoutVars>
      </dgm:prSet>
      <dgm:spPr/>
      <dgm:t>
        <a:bodyPr/>
        <a:lstStyle/>
        <a:p>
          <a:endParaRPr lang="ru-RU"/>
        </a:p>
      </dgm:t>
    </dgm:pt>
    <dgm:pt modelId="{D217499C-4E97-44A9-AB03-CBC5AB0DE318}" type="pres">
      <dgm:prSet presAssocID="{7D1A39E7-3CB5-46F0-AFAE-4305D459F0FA}" presName="spacer" presStyleCnt="0"/>
      <dgm:spPr/>
    </dgm:pt>
    <dgm:pt modelId="{BF61E62D-1E2F-4976-B50D-BDF3B695E20A}" type="pres">
      <dgm:prSet presAssocID="{8A4C923C-A21F-4FB0-8E72-3D97AC8E5F3D}" presName="parentText" presStyleLbl="node1" presStyleIdx="2" presStyleCnt="5" custScaleX="98970" custScaleY="110550" custLinFactY="248737" custLinFactNeighborY="300000">
        <dgm:presLayoutVars>
          <dgm:chMax val="0"/>
          <dgm:bulletEnabled val="1"/>
        </dgm:presLayoutVars>
      </dgm:prSet>
      <dgm:spPr/>
      <dgm:t>
        <a:bodyPr/>
        <a:lstStyle/>
        <a:p>
          <a:endParaRPr lang="ru-RU"/>
        </a:p>
      </dgm:t>
    </dgm:pt>
    <dgm:pt modelId="{365EA229-BA3C-4ACF-9B03-E62AAC7DE151}" type="pres">
      <dgm:prSet presAssocID="{B912387F-1C1C-44B8-B0BD-BBC2CE84C442}" presName="spacer" presStyleCnt="0"/>
      <dgm:spPr/>
    </dgm:pt>
    <dgm:pt modelId="{AB942827-023B-42E4-A8F5-E863A3196FF8}" type="pres">
      <dgm:prSet presAssocID="{9388016B-4298-4986-8A50-AB1CD0C5B514}" presName="parentText" presStyleLbl="node1" presStyleIdx="3" presStyleCnt="5" custScaleX="94915" custScaleY="116998" custLinFactY="-114116" custLinFactNeighborY="-200000">
        <dgm:presLayoutVars>
          <dgm:chMax val="0"/>
          <dgm:bulletEnabled val="1"/>
        </dgm:presLayoutVars>
      </dgm:prSet>
      <dgm:spPr/>
      <dgm:t>
        <a:bodyPr/>
        <a:lstStyle/>
        <a:p>
          <a:endParaRPr lang="ru-RU"/>
        </a:p>
      </dgm:t>
    </dgm:pt>
    <dgm:pt modelId="{DFF6F22E-DA5F-4F9B-A09A-9A4C3D5F141E}" type="pres">
      <dgm:prSet presAssocID="{EF9476EE-C6E0-4641-B362-CB2EDC450B6F}" presName="spacer" presStyleCnt="0"/>
      <dgm:spPr/>
    </dgm:pt>
    <dgm:pt modelId="{54B793BF-66B1-415C-89AE-C6A050B69404}" type="pres">
      <dgm:prSet presAssocID="{40BA5DF5-0762-4608-911D-7C4123981AB7}" presName="parentText" presStyleLbl="node1" presStyleIdx="4" presStyleCnt="5" custScaleX="94915" custLinFactY="-337778" custLinFactNeighborY="-400000">
        <dgm:presLayoutVars>
          <dgm:chMax val="0"/>
          <dgm:bulletEnabled val="1"/>
        </dgm:presLayoutVars>
      </dgm:prSet>
      <dgm:spPr/>
      <dgm:t>
        <a:bodyPr/>
        <a:lstStyle/>
        <a:p>
          <a:endParaRPr lang="ru-RU"/>
        </a:p>
      </dgm:t>
    </dgm:pt>
  </dgm:ptLst>
  <dgm:cxnLst>
    <dgm:cxn modelId="{A2828B6C-9D4E-4DB1-AF61-9A52A230B364}" type="presOf" srcId="{E671B295-45D8-4DEA-AD94-11C2A206D85A}" destId="{5CFFC3C3-C0DA-45A5-9CFE-757EE6C3E852}" srcOrd="0" destOrd="0" presId="urn:microsoft.com/office/officeart/2005/8/layout/vList2"/>
    <dgm:cxn modelId="{11020000-BBFC-4C04-B6EE-407B01951F80}" srcId="{643621AE-5FFD-429F-B137-14748A0DA81A}" destId="{8A4C923C-A21F-4FB0-8E72-3D97AC8E5F3D}" srcOrd="2" destOrd="0" parTransId="{E8A241DD-0487-44C8-B695-3F9F8CB47169}" sibTransId="{B912387F-1C1C-44B8-B0BD-BBC2CE84C442}"/>
    <dgm:cxn modelId="{5FF72092-E10D-4B7A-8AE9-77C15D5E21FA}" type="presOf" srcId="{9388016B-4298-4986-8A50-AB1CD0C5B514}" destId="{AB942827-023B-42E4-A8F5-E863A3196FF8}" srcOrd="0" destOrd="0" presId="urn:microsoft.com/office/officeart/2005/8/layout/vList2"/>
    <dgm:cxn modelId="{7C00711B-5F50-43A0-A1A0-8B51E62445AD}" type="presOf" srcId="{C11DD32E-0D8C-4F1E-9359-9D1ECA18C902}" destId="{F4375517-B9E3-4FC6-9689-E3C2EFD7360A}" srcOrd="0" destOrd="0" presId="urn:microsoft.com/office/officeart/2005/8/layout/vList2"/>
    <dgm:cxn modelId="{F05F26D3-C535-4DA2-8197-912C0C278E9F}" srcId="{643621AE-5FFD-429F-B137-14748A0DA81A}" destId="{40BA5DF5-0762-4608-911D-7C4123981AB7}" srcOrd="4" destOrd="0" parTransId="{13382013-3A50-4091-9DDD-E2D3442D228B}" sibTransId="{4C63B95C-93D6-4F4B-A021-F3282E136549}"/>
    <dgm:cxn modelId="{3F6D9479-8808-4A4E-ABA2-D4EA0A2E86A2}" type="presOf" srcId="{643621AE-5FFD-429F-B137-14748A0DA81A}" destId="{6ABFB06D-12EE-4DD8-9F86-EDB031A0197F}" srcOrd="0" destOrd="0" presId="urn:microsoft.com/office/officeart/2005/8/layout/vList2"/>
    <dgm:cxn modelId="{2A32097E-1BF9-4B70-884F-53612A2CFCC2}" type="presOf" srcId="{8A4C923C-A21F-4FB0-8E72-3D97AC8E5F3D}" destId="{BF61E62D-1E2F-4976-B50D-BDF3B695E20A}" srcOrd="0" destOrd="0" presId="urn:microsoft.com/office/officeart/2005/8/layout/vList2"/>
    <dgm:cxn modelId="{A23BA6D0-346E-4022-A270-3FCE11F3E5EF}" type="presOf" srcId="{40BA5DF5-0762-4608-911D-7C4123981AB7}" destId="{54B793BF-66B1-415C-89AE-C6A050B69404}" srcOrd="0" destOrd="0" presId="urn:microsoft.com/office/officeart/2005/8/layout/vList2"/>
    <dgm:cxn modelId="{C64DC009-81EA-478D-8D57-8FA4B3F04062}" srcId="{643621AE-5FFD-429F-B137-14748A0DA81A}" destId="{C11DD32E-0D8C-4F1E-9359-9D1ECA18C902}" srcOrd="1" destOrd="0" parTransId="{590F37C3-3BE2-46C3-A59F-79219B844AAA}" sibTransId="{7D1A39E7-3CB5-46F0-AFAE-4305D459F0FA}"/>
    <dgm:cxn modelId="{1B44191A-61EE-4978-81BE-5F98A69901A2}" srcId="{643621AE-5FFD-429F-B137-14748A0DA81A}" destId="{E671B295-45D8-4DEA-AD94-11C2A206D85A}" srcOrd="0" destOrd="0" parTransId="{C4BECD4B-E690-4E08-93B7-F5CE03A02E16}" sibTransId="{F07BC6CA-9C27-4B5D-9917-E85CAFE509EC}"/>
    <dgm:cxn modelId="{0F074B70-B0A2-4EF7-94FB-E0CFB695F252}" srcId="{643621AE-5FFD-429F-B137-14748A0DA81A}" destId="{9388016B-4298-4986-8A50-AB1CD0C5B514}" srcOrd="3" destOrd="0" parTransId="{1312AF11-3E88-494A-86A2-F12010177828}" sibTransId="{EF9476EE-C6E0-4641-B362-CB2EDC450B6F}"/>
    <dgm:cxn modelId="{D40A4ADF-B79E-4ADC-9A43-73E1E120C54F}" type="presParOf" srcId="{6ABFB06D-12EE-4DD8-9F86-EDB031A0197F}" destId="{5CFFC3C3-C0DA-45A5-9CFE-757EE6C3E852}" srcOrd="0" destOrd="0" presId="urn:microsoft.com/office/officeart/2005/8/layout/vList2"/>
    <dgm:cxn modelId="{1941F673-C95B-4DF1-9B55-731441A441E4}" type="presParOf" srcId="{6ABFB06D-12EE-4DD8-9F86-EDB031A0197F}" destId="{98DE1537-51EE-469B-A428-E37D309496EF}" srcOrd="1" destOrd="0" presId="urn:microsoft.com/office/officeart/2005/8/layout/vList2"/>
    <dgm:cxn modelId="{FC1D2EB9-6C71-4E27-AC02-9A8982119A49}" type="presParOf" srcId="{6ABFB06D-12EE-4DD8-9F86-EDB031A0197F}" destId="{F4375517-B9E3-4FC6-9689-E3C2EFD7360A}" srcOrd="2" destOrd="0" presId="urn:microsoft.com/office/officeart/2005/8/layout/vList2"/>
    <dgm:cxn modelId="{598A9C6E-9E68-4BFB-90DA-6434E85FA880}" type="presParOf" srcId="{6ABFB06D-12EE-4DD8-9F86-EDB031A0197F}" destId="{D217499C-4E97-44A9-AB03-CBC5AB0DE318}" srcOrd="3" destOrd="0" presId="urn:microsoft.com/office/officeart/2005/8/layout/vList2"/>
    <dgm:cxn modelId="{79B36D27-C925-44DE-A24D-9169A01EEF30}" type="presParOf" srcId="{6ABFB06D-12EE-4DD8-9F86-EDB031A0197F}" destId="{BF61E62D-1E2F-4976-B50D-BDF3B695E20A}" srcOrd="4" destOrd="0" presId="urn:microsoft.com/office/officeart/2005/8/layout/vList2"/>
    <dgm:cxn modelId="{F19B649A-F8F8-4CB9-B52E-88FCE93797D1}" type="presParOf" srcId="{6ABFB06D-12EE-4DD8-9F86-EDB031A0197F}" destId="{365EA229-BA3C-4ACF-9B03-E62AAC7DE151}" srcOrd="5" destOrd="0" presId="urn:microsoft.com/office/officeart/2005/8/layout/vList2"/>
    <dgm:cxn modelId="{FBB5CCDB-763B-4E6C-9C27-B753329F6BF5}" type="presParOf" srcId="{6ABFB06D-12EE-4DD8-9F86-EDB031A0197F}" destId="{AB942827-023B-42E4-A8F5-E863A3196FF8}" srcOrd="6" destOrd="0" presId="urn:microsoft.com/office/officeart/2005/8/layout/vList2"/>
    <dgm:cxn modelId="{04FA5024-A09B-4E3D-AB45-C4000A5036C7}" type="presParOf" srcId="{6ABFB06D-12EE-4DD8-9F86-EDB031A0197F}" destId="{DFF6F22E-DA5F-4F9B-A09A-9A4C3D5F141E}" srcOrd="7" destOrd="0" presId="urn:microsoft.com/office/officeart/2005/8/layout/vList2"/>
    <dgm:cxn modelId="{6D1F3D1E-8C01-4987-9E84-4CCBB7EE5ADD}" type="presParOf" srcId="{6ABFB06D-12EE-4DD8-9F86-EDB031A0197F}" destId="{54B793BF-66B1-415C-89AE-C6A050B6940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FC3C3-C0DA-45A5-9CFE-757EE6C3E852}">
      <dsp:nvSpPr>
        <dsp:cNvPr id="0" name=""/>
        <dsp:cNvSpPr/>
      </dsp:nvSpPr>
      <dsp:spPr>
        <a:xfrm>
          <a:off x="417751" y="355547"/>
          <a:ext cx="7594181" cy="6723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latin typeface="Times New Roman" pitchFamily="18" charset="0"/>
              <a:cs typeface="Times New Roman" pitchFamily="18" charset="0"/>
            </a:rPr>
            <a:t>1.понять, кто такие </a:t>
          </a:r>
          <a:r>
            <a:rPr lang="ru-RU" sz="2400" b="1" kern="1200" dirty="0" err="1" smtClean="0">
              <a:solidFill>
                <a:srgbClr val="002060"/>
              </a:solidFill>
              <a:latin typeface="Times New Roman" pitchFamily="18" charset="0"/>
              <a:cs typeface="Times New Roman" pitchFamily="18" charset="0"/>
            </a:rPr>
            <a:t>девиантные</a:t>
          </a:r>
          <a:r>
            <a:rPr lang="ru-RU" sz="2400" b="1" kern="1200" dirty="0" smtClean="0">
              <a:solidFill>
                <a:srgbClr val="002060"/>
              </a:solidFill>
              <a:latin typeface="Times New Roman" pitchFamily="18" charset="0"/>
              <a:cs typeface="Times New Roman" pitchFamily="18" charset="0"/>
            </a:rPr>
            <a:t> дети; </a:t>
          </a:r>
        </a:p>
      </dsp:txBody>
      <dsp:txXfrm>
        <a:off x="450574" y="388370"/>
        <a:ext cx="7528535" cy="606743"/>
      </dsp:txXfrm>
    </dsp:sp>
    <dsp:sp modelId="{F4375517-B9E3-4FC6-9689-E3C2EFD7360A}">
      <dsp:nvSpPr>
        <dsp:cNvPr id="0" name=""/>
        <dsp:cNvSpPr/>
      </dsp:nvSpPr>
      <dsp:spPr>
        <a:xfrm>
          <a:off x="417751" y="3249125"/>
          <a:ext cx="7594181" cy="853632"/>
        </a:xfrm>
        <a:prstGeom prst="roundRect">
          <a:avLst/>
        </a:prstGeom>
        <a:solidFill>
          <a:schemeClr val="accent4">
            <a:hueOff val="209979"/>
            <a:satOff val="-5609"/>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0066"/>
              </a:solidFill>
              <a:latin typeface="Times New Roman" pitchFamily="18" charset="0"/>
              <a:cs typeface="Times New Roman" pitchFamily="18" charset="0"/>
            </a:rPr>
            <a:t>4.систематизировать наши знания, накопленный опыт работы,</a:t>
          </a:r>
        </a:p>
      </dsp:txBody>
      <dsp:txXfrm>
        <a:off x="459422" y="3290796"/>
        <a:ext cx="7510839" cy="770290"/>
      </dsp:txXfrm>
    </dsp:sp>
    <dsp:sp modelId="{BF61E62D-1E2F-4976-B50D-BDF3B695E20A}">
      <dsp:nvSpPr>
        <dsp:cNvPr id="0" name=""/>
        <dsp:cNvSpPr/>
      </dsp:nvSpPr>
      <dsp:spPr>
        <a:xfrm>
          <a:off x="86378" y="4348094"/>
          <a:ext cx="8256926" cy="943690"/>
        </a:xfrm>
        <a:prstGeom prst="roundRect">
          <a:avLst/>
        </a:prstGeom>
        <a:solidFill>
          <a:schemeClr val="accent4">
            <a:hueOff val="419958"/>
            <a:satOff val="-11217"/>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0066"/>
              </a:solidFill>
              <a:latin typeface="Times New Roman" pitchFamily="18" charset="0"/>
              <a:cs typeface="Times New Roman" pitchFamily="18" charset="0"/>
            </a:rPr>
            <a:t>5.составить алгоритм действий, чтобы в дальнейшем использовать его в своей работе  при взаимодействии с детьми отклоняющегося поведения</a:t>
          </a:r>
        </a:p>
      </dsp:txBody>
      <dsp:txXfrm>
        <a:off x="132445" y="4394161"/>
        <a:ext cx="8164792" cy="851556"/>
      </dsp:txXfrm>
    </dsp:sp>
    <dsp:sp modelId="{AB942827-023B-42E4-A8F5-E863A3196FF8}">
      <dsp:nvSpPr>
        <dsp:cNvPr id="0" name=""/>
        <dsp:cNvSpPr/>
      </dsp:nvSpPr>
      <dsp:spPr>
        <a:xfrm>
          <a:off x="417751" y="2143673"/>
          <a:ext cx="7594181" cy="998732"/>
        </a:xfrm>
        <a:prstGeom prst="roundRect">
          <a:avLst/>
        </a:prstGeom>
        <a:solidFill>
          <a:schemeClr val="accent4">
            <a:hueOff val="629937"/>
            <a:satOff val="-16826"/>
            <a:lumOff val="-39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0066"/>
              </a:solidFill>
              <a:latin typeface="Times New Roman" pitchFamily="18" charset="0"/>
              <a:cs typeface="Times New Roman" pitchFamily="18" charset="0"/>
            </a:rPr>
            <a:t>3. обсудить доступные и эффективные методы работы с такими детьми;</a:t>
          </a:r>
        </a:p>
      </dsp:txBody>
      <dsp:txXfrm>
        <a:off x="466505" y="2192427"/>
        <a:ext cx="7496673" cy="901224"/>
      </dsp:txXfrm>
    </dsp:sp>
    <dsp:sp modelId="{54B793BF-66B1-415C-89AE-C6A050B69404}">
      <dsp:nvSpPr>
        <dsp:cNvPr id="0" name=""/>
        <dsp:cNvSpPr/>
      </dsp:nvSpPr>
      <dsp:spPr>
        <a:xfrm>
          <a:off x="417751" y="1220484"/>
          <a:ext cx="7594181" cy="853632"/>
        </a:xfrm>
        <a:prstGeom prst="roundRect">
          <a:avLst/>
        </a:prstGeom>
        <a:solidFill>
          <a:schemeClr val="accent4">
            <a:hueOff val="839916"/>
            <a:satOff val="-22434"/>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latin typeface="Times New Roman" pitchFamily="18" charset="0"/>
              <a:cs typeface="Times New Roman" pitchFamily="18" charset="0"/>
            </a:rPr>
            <a:t>2.выявить проблемные зоны, которые требуют наших совместных действий;</a:t>
          </a:r>
          <a:endParaRPr lang="ru-RU" sz="2400" b="1" kern="1200" dirty="0">
            <a:solidFill>
              <a:srgbClr val="002060"/>
            </a:solidFill>
            <a:latin typeface="Times New Roman" pitchFamily="18" charset="0"/>
            <a:cs typeface="Times New Roman" pitchFamily="18" charset="0"/>
          </a:endParaRPr>
        </a:p>
      </dsp:txBody>
      <dsp:txXfrm>
        <a:off x="459422" y="1262155"/>
        <a:ext cx="7510839" cy="7702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12.02.2017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1.jpeg"/><Relationship Id="rId7"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google.ru/url?url=http://edu.convdocs.org/docs/5094/index-21702.html&amp;rct=j&amp;frm=1&amp;q=&amp;esrc=s&amp;sa=U&amp;ved=0CCkQwW4wCTgoahUKEwi3qKTK95fJAhUlo3IKHcG4An0&amp;usg=AFQjCNEQXm_yRuo5BmJ5-lDAed5OXM6w1Q" TargetMode="Externa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9D1E3"/>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428759"/>
          </a:xfrm>
        </p:spPr>
        <p:txBody>
          <a:bodyPr>
            <a:normAutofit/>
          </a:bodyPr>
          <a:lstStyle/>
          <a:p>
            <a:endParaRPr lang="ru-RU" sz="3200" dirty="0"/>
          </a:p>
        </p:txBody>
      </p:sp>
      <p:sp>
        <p:nvSpPr>
          <p:cNvPr id="3" name="Подзаголовок 2"/>
          <p:cNvSpPr>
            <a:spLocks noGrp="1"/>
          </p:cNvSpPr>
          <p:nvPr>
            <p:ph type="subTitle" idx="1"/>
          </p:nvPr>
        </p:nvSpPr>
        <p:spPr>
          <a:xfrm>
            <a:off x="1371600" y="2214554"/>
            <a:ext cx="6129358" cy="4071966"/>
          </a:xfrm>
        </p:spPr>
        <p:txBody>
          <a:bodyPr/>
          <a:lstStyle/>
          <a:p>
            <a:endParaRPr lang="ru-RU" dirty="0"/>
          </a:p>
        </p:txBody>
      </p:sp>
      <p:sp>
        <p:nvSpPr>
          <p:cNvPr id="5" name="Прямоугольник 4"/>
          <p:cNvSpPr/>
          <p:nvPr/>
        </p:nvSpPr>
        <p:spPr>
          <a:xfrm>
            <a:off x="714348" y="357167"/>
            <a:ext cx="7858180"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a:spAutoFit/>
          </a:bodyPr>
          <a:lstStyle/>
          <a:p>
            <a:pPr algn="ctr"/>
            <a:r>
              <a:rPr lang="ru-RU" sz="3600" b="1" dirty="0" smtClean="0">
                <a:solidFill>
                  <a:srgbClr val="C00000"/>
                </a:solidFill>
                <a:latin typeface="Times New Roman" pitchFamily="18" charset="0"/>
                <a:cs typeface="Times New Roman" pitchFamily="18" charset="0"/>
              </a:rPr>
              <a:t>Психолого-педагогическое сопровождение обучающихся с </a:t>
            </a:r>
            <a:r>
              <a:rPr lang="ru-RU" sz="3600" b="1" dirty="0" err="1" smtClean="0">
                <a:solidFill>
                  <a:srgbClr val="C00000"/>
                </a:solidFill>
                <a:latin typeface="Times New Roman" pitchFamily="18" charset="0"/>
                <a:cs typeface="Times New Roman" pitchFamily="18" charset="0"/>
              </a:rPr>
              <a:t>девиантным</a:t>
            </a:r>
            <a:r>
              <a:rPr lang="ru-RU" sz="3600" b="1" dirty="0" smtClean="0">
                <a:solidFill>
                  <a:srgbClr val="C00000"/>
                </a:solidFill>
                <a:latin typeface="Times New Roman" pitchFamily="18" charset="0"/>
                <a:cs typeface="Times New Roman" pitchFamily="18" charset="0"/>
              </a:rPr>
              <a:t> поведением в образовательной организации</a:t>
            </a:r>
            <a:endParaRPr lang="ru-RU" sz="36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1026" name="Picture 2" descr="D:\Disk C\Admin\Мои документы\Инна\фото на нов.презент\25.jpg"/>
          <p:cNvPicPr>
            <a:picLocks noChangeAspect="1" noChangeArrowheads="1"/>
          </p:cNvPicPr>
          <p:nvPr/>
        </p:nvPicPr>
        <p:blipFill>
          <a:blip r:embed="rId2" cstate="print"/>
          <a:srcRect/>
          <a:stretch>
            <a:fillRect/>
          </a:stretch>
        </p:blipFill>
        <p:spPr bwMode="auto">
          <a:xfrm>
            <a:off x="1043608" y="2636912"/>
            <a:ext cx="6912768" cy="4221088"/>
          </a:xfrm>
          <a:prstGeom prst="rect">
            <a:avLst/>
          </a:prstGeom>
          <a:noFill/>
        </p:spPr>
      </p:pic>
      <p:sp>
        <p:nvSpPr>
          <p:cNvPr id="6" name="Прямоугольник 5"/>
          <p:cNvSpPr/>
          <p:nvPr/>
        </p:nvSpPr>
        <p:spPr>
          <a:xfrm>
            <a:off x="4857752" y="5925941"/>
            <a:ext cx="4143404" cy="461665"/>
          </a:xfrm>
          <a:prstGeom prst="rect">
            <a:avLst/>
          </a:prstGeom>
        </p:spPr>
        <p:txBody>
          <a:bodyPr wrap="square">
            <a:spAutoFit/>
          </a:bodyPr>
          <a:lstStyle/>
          <a:p>
            <a:endParaRPr lang="ru-RU" sz="2400" dirty="0">
              <a:solidFill>
                <a:srgbClr val="0000FF"/>
              </a:solidFill>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439895"/>
            <a:ext cx="6588224" cy="6001643"/>
          </a:xfrm>
          <a:prstGeom prst="rect">
            <a:avLst/>
          </a:prstGeom>
          <a:blipFill>
            <a:blip r:embed="rId3" cstate="print">
              <a:duotone>
                <a:schemeClr val="accent2">
                  <a:shade val="45000"/>
                  <a:satMod val="135000"/>
                </a:schemeClr>
                <a:prstClr val="white"/>
              </a:duotone>
            </a:blip>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СИТУАЦИИ:</a:t>
            </a:r>
          </a:p>
          <a:p>
            <a:pPr marL="0" marR="0" lvl="0" indent="0" algn="l"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990033"/>
                </a:solidFill>
                <a:effectLst/>
                <a:latin typeface="Times New Roman" pitchFamily="18" charset="0"/>
                <a:ea typeface="Times New Roman" pitchFamily="18" charset="0"/>
                <a:cs typeface="Times New Roman" pitchFamily="18" charset="0"/>
              </a:rPr>
              <a:t>1)После сделанного классным руководителем замечания, подросток вышел из класса, демонстративно громко хлопнув дверью. </a:t>
            </a:r>
          </a:p>
          <a:p>
            <a:pPr marL="0" marR="0" lvl="0" indent="0" algn="l" defTabSz="914400" rtl="0" eaLnBrk="1" fontAlgn="base" latinLnBrk="0" hangingPunct="1">
              <a:lnSpc>
                <a:spcPct val="100000"/>
              </a:lnSpc>
              <a:spcBef>
                <a:spcPct val="0"/>
              </a:spcBef>
              <a:spcAft>
                <a:spcPct val="0"/>
              </a:spcAft>
              <a:buClrTx/>
              <a:buSzTx/>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2)Группа подростков из 7 класса систематически издеваются над четвероклассником, подстерегая его в разных местах, как в школе, так и дома. </a:t>
            </a:r>
          </a:p>
          <a:p>
            <a:pPr marL="0" marR="0" lvl="0" indent="0" algn="l" defTabSz="914400" rtl="0" eaLnBrk="0" fontAlgn="base" latinLnBrk="0" hangingPunct="0">
              <a:lnSpc>
                <a:spcPct val="100000"/>
              </a:lnSpc>
              <a:spcBef>
                <a:spcPct val="0"/>
              </a:spcBef>
              <a:spcAft>
                <a:spcPct val="0"/>
              </a:spcAft>
              <a:buClrTx/>
              <a:buSzTx/>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3)Подросток нюхает токсические вещества, постепенно привлекая к этому своих сверстников. Детям становится плохо. При этом они продолжают встречаться и заниматься данным занятием дальше. </a:t>
            </a:r>
          </a:p>
          <a:p>
            <a:pPr marL="0" marR="0" lvl="0" indent="0" algn="l"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rgbClr val="003300"/>
              </a:solidFill>
              <a:effectLst/>
              <a:latin typeface="Arial" pitchFamily="34" charset="0"/>
            </a:endParaRPr>
          </a:p>
        </p:txBody>
      </p:sp>
      <p:pic>
        <p:nvPicPr>
          <p:cNvPr id="3" name="Picture 7" descr="http://image.newsru.com/pict/id/large/1373539_20110511140053.gif"/>
          <p:cNvPicPr>
            <a:picLocks noChangeAspect="1" noChangeArrowheads="1"/>
          </p:cNvPicPr>
          <p:nvPr/>
        </p:nvPicPr>
        <p:blipFill>
          <a:blip r:embed="rId4" cstate="print"/>
          <a:srcRect/>
          <a:stretch>
            <a:fillRect/>
          </a:stretch>
        </p:blipFill>
        <p:spPr bwMode="auto">
          <a:xfrm>
            <a:off x="6516216" y="2996952"/>
            <a:ext cx="2627784" cy="2071688"/>
          </a:xfrm>
          <a:prstGeom prst="rect">
            <a:avLst/>
          </a:prstGeom>
          <a:noFill/>
          <a:ln w="9525">
            <a:noFill/>
            <a:miter lim="800000"/>
            <a:headEnd/>
            <a:tailEnd/>
          </a:ln>
        </p:spPr>
      </p:pic>
      <p:pic>
        <p:nvPicPr>
          <p:cNvPr id="4" name="Picture 7" descr="http://d1.endata.cx/data/games/32271/1-9.jpg"/>
          <p:cNvPicPr>
            <a:picLocks noChangeAspect="1" noChangeArrowheads="1"/>
          </p:cNvPicPr>
          <p:nvPr/>
        </p:nvPicPr>
        <p:blipFill>
          <a:blip r:embed="rId5" cstate="print"/>
          <a:srcRect/>
          <a:stretch>
            <a:fillRect/>
          </a:stretch>
        </p:blipFill>
        <p:spPr bwMode="auto">
          <a:xfrm>
            <a:off x="6516216" y="5095875"/>
            <a:ext cx="2627784" cy="1762125"/>
          </a:xfrm>
          <a:prstGeom prst="rect">
            <a:avLst/>
          </a:prstGeom>
          <a:noFill/>
          <a:ln w="9525">
            <a:noFill/>
            <a:miter lim="800000"/>
            <a:headEnd/>
            <a:tailEnd/>
          </a:ln>
        </p:spPr>
      </p:pic>
      <p:pic>
        <p:nvPicPr>
          <p:cNvPr id="5" name="Picture 4" descr="http://www.tvoy-gorod.net/files/u1705/53399.jpg"/>
          <p:cNvPicPr>
            <a:picLocks noChangeAspect="1" noChangeArrowheads="1"/>
          </p:cNvPicPr>
          <p:nvPr/>
        </p:nvPicPr>
        <p:blipFill>
          <a:blip r:embed="rId6" cstate="print"/>
          <a:srcRect/>
          <a:stretch>
            <a:fillRect/>
          </a:stretch>
        </p:blipFill>
        <p:spPr bwMode="auto">
          <a:xfrm>
            <a:off x="6516216" y="0"/>
            <a:ext cx="2627784" cy="299695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85720" y="357166"/>
            <a:ext cx="8643998" cy="4893647"/>
          </a:xfrm>
          <a:prstGeom prst="rect">
            <a:avLst/>
          </a:prstGeom>
        </p:spPr>
        <p:txBody>
          <a:bodyPr wrap="square">
            <a:spAutoFit/>
          </a:bodyPr>
          <a:lstStyle/>
          <a:p>
            <a:pPr algn="ctr"/>
            <a:r>
              <a:rPr lang="ru-RU" sz="2400" b="1" dirty="0" smtClean="0">
                <a:solidFill>
                  <a:srgbClr val="000066"/>
                </a:solidFill>
                <a:latin typeface="Times New Roman" pitchFamily="18" charset="0"/>
                <a:cs typeface="Times New Roman" pitchFamily="18" charset="0"/>
              </a:rPr>
              <a:t>Все ситуации, встречающиеся в школьной практике, обобщая, можно назвать линиями нарушений: </a:t>
            </a:r>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p:txBody>
      </p:sp>
      <p:sp>
        <p:nvSpPr>
          <p:cNvPr id="3" name="Пятно 1 2"/>
          <p:cNvSpPr/>
          <p:nvPr/>
        </p:nvSpPr>
        <p:spPr>
          <a:xfrm>
            <a:off x="357158" y="1357298"/>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66"/>
                </a:solidFill>
              </a:rPr>
              <a:t>НАРУШЕНИЕ ОБУЧЕНИЯ</a:t>
            </a:r>
            <a:endParaRPr lang="ru-RU" dirty="0">
              <a:solidFill>
                <a:srgbClr val="000066"/>
              </a:solidFill>
            </a:endParaRPr>
          </a:p>
        </p:txBody>
      </p:sp>
      <p:sp>
        <p:nvSpPr>
          <p:cNvPr id="4" name="Пятно 1 3"/>
          <p:cNvSpPr/>
          <p:nvPr/>
        </p:nvSpPr>
        <p:spPr>
          <a:xfrm>
            <a:off x="509558" y="4143380"/>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НАРУШЕНИЕ</a:t>
            </a:r>
          </a:p>
          <a:p>
            <a:pPr algn="ctr"/>
            <a:r>
              <a:rPr lang="ru-RU" dirty="0" smtClean="0">
                <a:solidFill>
                  <a:srgbClr val="660066"/>
                </a:solidFill>
              </a:rPr>
              <a:t>ОБЩЕНИЯ</a:t>
            </a:r>
            <a:endParaRPr lang="ru-RU" dirty="0">
              <a:solidFill>
                <a:srgbClr val="660066"/>
              </a:solidFill>
            </a:endParaRPr>
          </a:p>
        </p:txBody>
      </p:sp>
      <p:sp>
        <p:nvSpPr>
          <p:cNvPr id="5" name="Пятно 1 4"/>
          <p:cNvSpPr/>
          <p:nvPr/>
        </p:nvSpPr>
        <p:spPr>
          <a:xfrm>
            <a:off x="5786446" y="4143380"/>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СМЕШАННЫЕ</a:t>
            </a:r>
          </a:p>
          <a:p>
            <a:pPr algn="ctr"/>
            <a:r>
              <a:rPr lang="ru-RU" dirty="0" smtClean="0">
                <a:solidFill>
                  <a:srgbClr val="660066"/>
                </a:solidFill>
              </a:rPr>
              <a:t>ФОРМЫ</a:t>
            </a:r>
            <a:endParaRPr lang="ru-RU" dirty="0">
              <a:solidFill>
                <a:srgbClr val="660066"/>
              </a:solidFill>
            </a:endParaRPr>
          </a:p>
        </p:txBody>
      </p:sp>
      <p:sp>
        <p:nvSpPr>
          <p:cNvPr id="6" name="Пятно 1 5"/>
          <p:cNvSpPr/>
          <p:nvPr/>
        </p:nvSpPr>
        <p:spPr>
          <a:xfrm>
            <a:off x="2714612" y="2786058"/>
            <a:ext cx="3571900" cy="1714512"/>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НАРУШЕНИЕ</a:t>
            </a:r>
          </a:p>
          <a:p>
            <a:pPr algn="ctr"/>
            <a:r>
              <a:rPr lang="ru-RU" dirty="0" smtClean="0">
                <a:solidFill>
                  <a:srgbClr val="660066"/>
                </a:solidFill>
              </a:rPr>
              <a:t>САМОСОЗНАНИЯ</a:t>
            </a:r>
            <a:endParaRPr lang="ru-RU" dirty="0">
              <a:solidFill>
                <a:srgbClr val="660066"/>
              </a:solidFill>
            </a:endParaRPr>
          </a:p>
        </p:txBody>
      </p:sp>
      <p:sp>
        <p:nvSpPr>
          <p:cNvPr id="7" name="Пятно 1 6"/>
          <p:cNvSpPr/>
          <p:nvPr/>
        </p:nvSpPr>
        <p:spPr>
          <a:xfrm>
            <a:off x="5429256" y="1428736"/>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rgbClr val="660066"/>
                </a:solidFill>
              </a:rPr>
              <a:t>НАРУШЕНИЕ ПОВЕДЕНИЯ</a:t>
            </a:r>
          </a:p>
        </p:txBody>
      </p:sp>
      <p:sp>
        <p:nvSpPr>
          <p:cNvPr id="3073" name="Rectangle 1"/>
          <p:cNvSpPr>
            <a:spLocks noChangeArrowheads="1"/>
          </p:cNvSpPr>
          <p:nvPr/>
        </p:nvSpPr>
        <p:spPr bwMode="auto">
          <a:xfrm>
            <a:off x="571472" y="5848009"/>
            <a:ext cx="81439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Согласно этим линиям нарушения мы рассмотрим сегодня методы воздействия и помощи </a:t>
            </a:r>
            <a:r>
              <a:rPr kumimoji="0" lang="ru-RU" sz="2000" b="1" i="0" u="none" strike="noStrike" cap="none" normalizeH="0" baseline="0" dirty="0" err="1" smtClean="0">
                <a:ln>
                  <a:noFill/>
                </a:ln>
                <a:solidFill>
                  <a:srgbClr val="000066"/>
                </a:solidFill>
                <a:effectLst/>
                <a:latin typeface="Times New Roman" pitchFamily="18" charset="0"/>
                <a:ea typeface="Times New Roman" pitchFamily="18" charset="0"/>
                <a:cs typeface="Times New Roman" pitchFamily="18" charset="0"/>
              </a:rPr>
              <a:t>девиантному</a:t>
            </a:r>
            <a:r>
              <a:rPr kumimoji="0" lang="ru-RU" sz="2000" b="1" i="0" u="none" strike="noStrike" cap="none" normalizeH="0" baseline="0" dirty="0" smtClean="0">
                <a:ln>
                  <a:noFill/>
                </a:ln>
                <a:solidFill>
                  <a:srgbClr val="000066"/>
                </a:solidFill>
                <a:effectLst/>
                <a:latin typeface="Times New Roman" pitchFamily="18" charset="0"/>
                <a:ea typeface="Times New Roman" pitchFamily="18" charset="0"/>
                <a:cs typeface="Times New Roman" pitchFamily="18" charset="0"/>
              </a:rPr>
              <a:t> подростку. </a:t>
            </a:r>
            <a:endParaRPr kumimoji="0" lang="ru-RU" sz="2000" b="1" i="0" u="none" strike="noStrike" cap="none" normalizeH="0" baseline="0" dirty="0" smtClean="0">
              <a:ln>
                <a:noFill/>
              </a:ln>
              <a:solidFill>
                <a:srgbClr val="000066"/>
              </a:solidFill>
              <a:effectLst/>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928662" y="214290"/>
            <a:ext cx="7358114" cy="1261884"/>
          </a:xfrm>
          <a:prstGeom prst="rect">
            <a:avLst/>
          </a:prstGeom>
          <a:blipFill>
            <a:blip r:embed="rId2"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факторы риска и причины отклонений, создающие </a:t>
            </a:r>
            <a:r>
              <a:rPr kumimoji="0" lang="ru-RU" sz="2400" b="0" i="0" strike="noStrike" cap="none" normalizeH="0" baseline="0" dirty="0" err="1" smtClean="0">
                <a:ln>
                  <a:noFill/>
                </a:ln>
                <a:solidFill>
                  <a:srgbClr val="FF0066"/>
                </a:solidFill>
                <a:effectLst/>
                <a:latin typeface="Arial Black" pitchFamily="34" charset="0"/>
                <a:ea typeface="Times New Roman" pitchFamily="18" charset="0"/>
                <a:cs typeface="Times New Roman" pitchFamily="18" charset="0"/>
              </a:rPr>
              <a:t>девиантное</a:t>
            </a:r>
            <a:r>
              <a:rPr kumimoji="0" lang="ru-RU" sz="2400" b="0" i="0"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 поведение ребенка</a:t>
            </a:r>
            <a:r>
              <a:rPr kumimoji="0" lang="ru-RU" sz="2800" b="0"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 </a:t>
            </a:r>
            <a:endParaRPr kumimoji="0" lang="ru-RU" sz="2800" b="0" i="0" u="none" strike="noStrike" cap="none" normalizeH="0" baseline="0" dirty="0" smtClean="0">
              <a:ln>
                <a:noFill/>
              </a:ln>
              <a:solidFill>
                <a:srgbClr val="FF0066"/>
              </a:solidFill>
              <a:effectLst/>
              <a:latin typeface="Arial" pitchFamily="34" charset="0"/>
            </a:endParaRPr>
          </a:p>
        </p:txBody>
      </p:sp>
      <p:sp>
        <p:nvSpPr>
          <p:cNvPr id="6" name="Лента лицом вниз 5"/>
          <p:cNvSpPr/>
          <p:nvPr/>
        </p:nvSpPr>
        <p:spPr>
          <a:xfrm>
            <a:off x="357158" y="1714488"/>
            <a:ext cx="3214710" cy="857256"/>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СЕМЬЯ</a:t>
            </a:r>
            <a:endParaRPr lang="ru-RU" dirty="0">
              <a:solidFill>
                <a:srgbClr val="C00000"/>
              </a:solidFill>
            </a:endParaRPr>
          </a:p>
        </p:txBody>
      </p:sp>
      <p:sp>
        <p:nvSpPr>
          <p:cNvPr id="7" name="Лента лицом вниз 6"/>
          <p:cNvSpPr/>
          <p:nvPr/>
        </p:nvSpPr>
        <p:spPr>
          <a:xfrm>
            <a:off x="142844" y="4572008"/>
            <a:ext cx="4276756" cy="142876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ПРОБЛЕМЫ В ПОДРОСТКОВОМ ВОЗРАСТЕ</a:t>
            </a:r>
            <a:endParaRPr lang="ru-RU" dirty="0">
              <a:solidFill>
                <a:srgbClr val="C00000"/>
              </a:solidFill>
            </a:endParaRPr>
          </a:p>
        </p:txBody>
      </p:sp>
      <p:sp>
        <p:nvSpPr>
          <p:cNvPr id="8" name="Лента лицом вниз 7"/>
          <p:cNvSpPr/>
          <p:nvPr/>
        </p:nvSpPr>
        <p:spPr>
          <a:xfrm>
            <a:off x="5072066" y="1571612"/>
            <a:ext cx="3857652" cy="142876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ОТСУТСТВИЕ ПРОЧНЫХ СОЦИАЛЬНЫХ СВЯЗЕЙ</a:t>
            </a:r>
            <a:endParaRPr lang="ru-RU" dirty="0">
              <a:solidFill>
                <a:srgbClr val="C00000"/>
              </a:solidFill>
            </a:endParaRPr>
          </a:p>
        </p:txBody>
      </p:sp>
      <p:sp>
        <p:nvSpPr>
          <p:cNvPr id="9" name="Лента лицом вниз 8"/>
          <p:cNvSpPr/>
          <p:nvPr/>
        </p:nvSpPr>
        <p:spPr>
          <a:xfrm>
            <a:off x="142844" y="3214686"/>
            <a:ext cx="4643470" cy="857256"/>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НАСЛЕДСТВЕННОСТЬ</a:t>
            </a:r>
            <a:endParaRPr lang="ru-RU" dirty="0">
              <a:solidFill>
                <a:srgbClr val="C00000"/>
              </a:solidFill>
            </a:endParaRPr>
          </a:p>
        </p:txBody>
      </p:sp>
      <p:pic>
        <p:nvPicPr>
          <p:cNvPr id="2052" name="Picture 4" descr="C:\Documents and Settings\user\Рабочий стол\ЭТО ВСЕ ТВОЕ\фото на нов.презент\0_624e0_c0274910_M.jpg"/>
          <p:cNvPicPr>
            <a:picLocks noChangeAspect="1" noChangeArrowheads="1"/>
          </p:cNvPicPr>
          <p:nvPr/>
        </p:nvPicPr>
        <p:blipFill>
          <a:blip r:embed="rId3" cstate="print"/>
          <a:srcRect/>
          <a:stretch>
            <a:fillRect/>
          </a:stretch>
        </p:blipFill>
        <p:spPr bwMode="auto">
          <a:xfrm>
            <a:off x="4786314" y="3460768"/>
            <a:ext cx="4143404" cy="2682876"/>
          </a:xfrm>
          <a:prstGeom prst="rect">
            <a:avLst/>
          </a:prstGeom>
          <a:noFill/>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286116" y="357166"/>
            <a:ext cx="1670893" cy="523220"/>
          </a:xfrm>
          <a:prstGeom prst="rect">
            <a:avLst/>
          </a:prstGeom>
        </p:spPr>
        <p:txBody>
          <a:bodyPr wrap="square">
            <a:spAutoFit/>
          </a:bodyPr>
          <a:lstStyle/>
          <a:p>
            <a:pPr algn="ctr"/>
            <a:r>
              <a:rPr lang="ru-RU" sz="2800" dirty="0" smtClean="0">
                <a:solidFill>
                  <a:srgbClr val="AF0521"/>
                </a:solidFill>
                <a:latin typeface="Arial Black" pitchFamily="34" charset="0"/>
              </a:rPr>
              <a:t>семья</a:t>
            </a:r>
            <a:endParaRPr lang="ru-RU" sz="2800" dirty="0">
              <a:solidFill>
                <a:srgbClr val="AF0521"/>
              </a:solidFill>
              <a:latin typeface="Arial Black" pitchFamily="34" charset="0"/>
            </a:endParaRPr>
          </a:p>
        </p:txBody>
      </p:sp>
      <p:sp>
        <p:nvSpPr>
          <p:cNvPr id="26625" name="Rectangle 1"/>
          <p:cNvSpPr>
            <a:spLocks noChangeArrowheads="1"/>
          </p:cNvSpPr>
          <p:nvPr/>
        </p:nvSpPr>
        <p:spPr bwMode="auto">
          <a:xfrm>
            <a:off x="500034" y="974695"/>
            <a:ext cx="3571900" cy="5632311"/>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114300" algn="l"/>
              </a:tabLst>
            </a:pPr>
            <a:r>
              <a:rPr kumimoji="0" lang="ru-RU" sz="2000" b="0"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Интеллектуальная деградация и невоспитанность взрослых, эгоизм и низкий уровень нравственности семьи</a:t>
            </a:r>
            <a:r>
              <a:rPr kumimoji="0" lang="ru-RU" sz="2000" b="1"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 </a:t>
            </a:r>
            <a:r>
              <a:rPr kumimoji="0" lang="ru-RU" sz="2000" b="0"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тунеядство и</a:t>
            </a:r>
            <a:r>
              <a:rPr kumimoji="0" lang="ru-RU" sz="2000" b="1"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 </a:t>
            </a:r>
            <a:r>
              <a:rPr kumimoji="0" lang="ru-RU" sz="2000" b="0"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пьянство, неправильное понимание родителями роли семейного воспитания, снижение интереса к воспитанию, удручающий образ жизни, раздоры, конфликты, толкают ребенка на путь правонарушений</a:t>
            </a:r>
            <a:r>
              <a:rPr kumimoji="0" lang="ru-RU" sz="20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Black" pitchFamily="34" charset="0"/>
            </a:endParaRPr>
          </a:p>
        </p:txBody>
      </p:sp>
      <p:pic>
        <p:nvPicPr>
          <p:cNvPr id="26626" name="Picture 2" descr="C:\Documents and Settings\user\Рабочий стол\ЭТО ВСЕ ТВОЕ\фото на нов.презент\no_hook.jpg"/>
          <p:cNvPicPr>
            <a:picLocks noChangeAspect="1" noChangeArrowheads="1"/>
          </p:cNvPicPr>
          <p:nvPr/>
        </p:nvPicPr>
        <p:blipFill>
          <a:blip r:embed="rId4" cstate="print"/>
          <a:srcRect/>
          <a:stretch>
            <a:fillRect/>
          </a:stretch>
        </p:blipFill>
        <p:spPr bwMode="auto">
          <a:xfrm>
            <a:off x="4643438" y="1000108"/>
            <a:ext cx="3714776" cy="2571768"/>
          </a:xfrm>
          <a:prstGeom prst="rect">
            <a:avLst/>
          </a:prstGeom>
          <a:noFill/>
        </p:spPr>
      </p:pic>
      <p:pic>
        <p:nvPicPr>
          <p:cNvPr id="26628" name="Picture 4" descr="C:\Documents and Settings\user\Рабочий стол\ЭТО ВСЕ ТВОЕ\фото на нов.презент\ff60ea80-edc9-4f1c-bf20-f93184f2ac59_L.jpg"/>
          <p:cNvPicPr>
            <a:picLocks noChangeAspect="1" noChangeArrowheads="1"/>
          </p:cNvPicPr>
          <p:nvPr/>
        </p:nvPicPr>
        <p:blipFill>
          <a:blip r:embed="rId5" cstate="print"/>
          <a:srcRect/>
          <a:stretch>
            <a:fillRect/>
          </a:stretch>
        </p:blipFill>
        <p:spPr bwMode="auto">
          <a:xfrm>
            <a:off x="4714876" y="3929066"/>
            <a:ext cx="3643338" cy="2571768"/>
          </a:xfrm>
          <a:prstGeom prst="rect">
            <a:avLst/>
          </a:prstGeom>
          <a:noFill/>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928662" y="428604"/>
            <a:ext cx="7261924" cy="461665"/>
          </a:xfrm>
          <a:prstGeom prst="rect">
            <a:avLst/>
          </a:prstGeom>
        </p:spPr>
        <p:txBody>
          <a:bodyPr wrap="none">
            <a:spAutoFit/>
          </a:bodyPr>
          <a:lstStyle/>
          <a:p>
            <a:r>
              <a:rPr lang="ru-RU" sz="2400" dirty="0" smtClean="0">
                <a:solidFill>
                  <a:srgbClr val="003366"/>
                </a:solidFill>
                <a:latin typeface="Arial Black" pitchFamily="34" charset="0"/>
              </a:rPr>
              <a:t>конституционная предрасположенность</a:t>
            </a:r>
            <a:endParaRPr lang="ru-RU" sz="2400" dirty="0">
              <a:solidFill>
                <a:srgbClr val="003366"/>
              </a:solidFill>
              <a:latin typeface="Arial Black" pitchFamily="34" charset="0"/>
            </a:endParaRPr>
          </a:p>
        </p:txBody>
      </p:sp>
      <p:sp>
        <p:nvSpPr>
          <p:cNvPr id="3" name="Прямоугольник 2"/>
          <p:cNvSpPr/>
          <p:nvPr/>
        </p:nvSpPr>
        <p:spPr>
          <a:xfrm>
            <a:off x="642910" y="928670"/>
            <a:ext cx="7500990" cy="369332"/>
          </a:xfrm>
          <a:prstGeom prst="rect">
            <a:avLst/>
          </a:prstGeom>
        </p:spPr>
        <p:txBody>
          <a:bodyPr wrap="square">
            <a:spAutoFit/>
          </a:bodyPr>
          <a:lstStyle/>
          <a:p>
            <a:pPr algn="ctr"/>
            <a:r>
              <a:rPr lang="ru-RU" dirty="0" smtClean="0">
                <a:solidFill>
                  <a:srgbClr val="006666"/>
                </a:solidFill>
              </a:rPr>
              <a:t>НАРУШЕНИЯ  В ФИЗИЧЕСКОМ И ПСИХОЛОГИЧЕСКОМ ЗДОРОВЬЕ</a:t>
            </a:r>
            <a:endParaRPr lang="ru-RU" dirty="0">
              <a:solidFill>
                <a:srgbClr val="006666"/>
              </a:solidFill>
            </a:endParaRPr>
          </a:p>
        </p:txBody>
      </p:sp>
      <p:sp>
        <p:nvSpPr>
          <p:cNvPr id="27649" name="Rectangle 1"/>
          <p:cNvSpPr>
            <a:spLocks noChangeArrowheads="1"/>
          </p:cNvSpPr>
          <p:nvPr/>
        </p:nvSpPr>
        <p:spPr bwMode="auto">
          <a:xfrm>
            <a:off x="357158" y="1607187"/>
            <a:ext cx="3857652" cy="489364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Поражение нервной системы в родах</a:t>
            </a:r>
            <a:endParaRPr kumimoji="0" lang="ru-RU" sz="2400" b="0" i="0" u="none" strike="noStrike" cap="none" normalizeH="0" baseline="0" dirty="0" smtClean="0">
              <a:ln>
                <a:noFill/>
              </a:ln>
              <a:solidFill>
                <a:srgbClr val="00808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Проблемы с психическим и физическим здоровьем – разного рода психопатии….</a:t>
            </a:r>
            <a:endParaRPr kumimoji="0" lang="ru-RU" sz="2400" b="0" i="0" u="none" strike="noStrike" cap="none" normalizeH="0" baseline="0" dirty="0" smtClean="0">
              <a:ln>
                <a:noFill/>
              </a:ln>
              <a:solidFill>
                <a:srgbClr val="00808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Физические дефекты</a:t>
            </a:r>
            <a:endParaRPr kumimoji="0" lang="ru-RU" sz="2400" b="0" i="0" u="none" strike="noStrike" cap="none" normalizeH="0" baseline="0" dirty="0" smtClean="0">
              <a:ln>
                <a:noFill/>
              </a:ln>
              <a:solidFill>
                <a:srgbClr val="00808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Наследственность-рождение от наркомана или алкоголика</a:t>
            </a:r>
            <a:endParaRPr kumimoji="0" lang="ru-RU" sz="2400" b="0" i="0" u="none" strike="noStrike" cap="none" normalizeH="0" baseline="0" dirty="0" smtClean="0">
              <a:ln>
                <a:noFill/>
              </a:ln>
              <a:solidFill>
                <a:srgbClr val="008080"/>
              </a:solidFill>
              <a:effectLst/>
              <a:latin typeface="Arial Black" pitchFamily="34" charset="0"/>
            </a:endParaRPr>
          </a:p>
        </p:txBody>
      </p:sp>
      <p:pic>
        <p:nvPicPr>
          <p:cNvPr id="27650" name="Picture 2" descr="C:\Documents and Settings\user\Рабочий стол\ЭТО ВСЕ ТВОЕ\фото на нов.презент\kids_10.jpg"/>
          <p:cNvPicPr>
            <a:picLocks noChangeAspect="1" noChangeArrowheads="1"/>
          </p:cNvPicPr>
          <p:nvPr/>
        </p:nvPicPr>
        <p:blipFill>
          <a:blip r:embed="rId3" cstate="print"/>
          <a:srcRect/>
          <a:stretch>
            <a:fillRect/>
          </a:stretch>
        </p:blipFill>
        <p:spPr bwMode="auto">
          <a:xfrm>
            <a:off x="5357818" y="1357299"/>
            <a:ext cx="3071834" cy="2071702"/>
          </a:xfrm>
          <a:prstGeom prst="rect">
            <a:avLst/>
          </a:prstGeom>
          <a:noFill/>
        </p:spPr>
      </p:pic>
      <p:pic>
        <p:nvPicPr>
          <p:cNvPr id="27651" name="Picture 3" descr="C:\Documents and Settings\user\Рабочий стол\ЭТО ВСЕ ТВОЕ\фото на нов.презент\4129.jpg"/>
          <p:cNvPicPr>
            <a:picLocks noChangeAspect="1" noChangeArrowheads="1"/>
          </p:cNvPicPr>
          <p:nvPr/>
        </p:nvPicPr>
        <p:blipFill>
          <a:blip r:embed="rId4" cstate="print"/>
          <a:srcRect/>
          <a:stretch>
            <a:fillRect/>
          </a:stretch>
        </p:blipFill>
        <p:spPr bwMode="auto">
          <a:xfrm>
            <a:off x="5643570" y="3571876"/>
            <a:ext cx="2500330" cy="3071834"/>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643042" y="428604"/>
            <a:ext cx="5660780" cy="523220"/>
          </a:xfrm>
          <a:prstGeom prst="rect">
            <a:avLst/>
          </a:prstGeom>
        </p:spPr>
        <p:txBody>
          <a:bodyPr wrap="none">
            <a:spAutoFit/>
          </a:bodyPr>
          <a:lstStyle/>
          <a:p>
            <a:pPr algn="ctr"/>
            <a:r>
              <a:rPr lang="ru-RU" sz="2800" b="1" dirty="0" smtClean="0">
                <a:solidFill>
                  <a:srgbClr val="9900CC"/>
                </a:solidFill>
              </a:rPr>
              <a:t>проблемы подросткового возраста</a:t>
            </a:r>
            <a:endParaRPr lang="ru-RU" sz="2800" dirty="0">
              <a:solidFill>
                <a:srgbClr val="9900CC"/>
              </a:solidFill>
            </a:endParaRPr>
          </a:p>
        </p:txBody>
      </p:sp>
      <p:sp>
        <p:nvSpPr>
          <p:cNvPr id="4" name="Прямоугольник 3"/>
          <p:cNvSpPr/>
          <p:nvPr/>
        </p:nvSpPr>
        <p:spPr>
          <a:xfrm>
            <a:off x="3929058" y="928671"/>
            <a:ext cx="4929190" cy="5632311"/>
          </a:xfrm>
          <a:prstGeom prst="rect">
            <a:avLst/>
          </a:prstGeom>
          <a:blipFill dpi="0" rotWithShape="1">
            <a:blip r:embed="rId2" cstate="print">
              <a:alphaModFix amt="64000"/>
              <a:lum contrast="47000"/>
            </a:blip>
            <a:srcRect/>
            <a:tile tx="0" ty="0" sx="100000" sy="100000" flip="none" algn="tl"/>
          </a:blipFill>
        </p:spPr>
        <p:txBody>
          <a:bodyPr wrap="square">
            <a:spAutoFit/>
          </a:bodyPr>
          <a:lstStyle/>
          <a:p>
            <a:r>
              <a:rPr lang="ru-RU" sz="2400" dirty="0" smtClean="0">
                <a:solidFill>
                  <a:srgbClr val="A50021"/>
                </a:solidFill>
              </a:rPr>
              <a:t>подростковый период – это период полового созревания, в котором подросток плохо контролирует свои эмоции из-за выброса гормонов, период осознания себя как личности, когда ребенок сравнивает себя с другими, это период отчуждения от взрослых и поиск себя в группе сверстников. …Большинство проблем подросткового возраста возникают в области межличностного общения, связанных с учебой</a:t>
            </a:r>
            <a:r>
              <a:rPr lang="ru-RU" sz="2400" b="1" dirty="0" smtClean="0">
                <a:solidFill>
                  <a:srgbClr val="A50021"/>
                </a:solidFill>
              </a:rPr>
              <a:t> </a:t>
            </a:r>
            <a:r>
              <a:rPr lang="ru-RU" sz="2400" dirty="0" smtClean="0">
                <a:solidFill>
                  <a:srgbClr val="A50021"/>
                </a:solidFill>
              </a:rPr>
              <a:t>и взаимоотношениями со сверстниками. </a:t>
            </a:r>
            <a:endParaRPr lang="ru-RU" sz="2400" dirty="0">
              <a:solidFill>
                <a:srgbClr val="A50021"/>
              </a:solidFill>
            </a:endParaRPr>
          </a:p>
        </p:txBody>
      </p:sp>
      <p:pic>
        <p:nvPicPr>
          <p:cNvPr id="28674" name="Picture 2" descr="C:\Documents and Settings\user\Рабочий стол\ЭТО ВСЕ ТВОЕ\фото на нов.презент\DSCF4060.JPG"/>
          <p:cNvPicPr>
            <a:picLocks noChangeAspect="1" noChangeArrowheads="1"/>
          </p:cNvPicPr>
          <p:nvPr/>
        </p:nvPicPr>
        <p:blipFill>
          <a:blip r:embed="rId3" cstate="print"/>
          <a:srcRect/>
          <a:stretch>
            <a:fillRect/>
          </a:stretch>
        </p:blipFill>
        <p:spPr bwMode="auto">
          <a:xfrm>
            <a:off x="142844" y="1071546"/>
            <a:ext cx="3714776" cy="2571768"/>
          </a:xfrm>
          <a:prstGeom prst="rect">
            <a:avLst/>
          </a:prstGeom>
          <a:noFill/>
        </p:spPr>
      </p:pic>
      <p:pic>
        <p:nvPicPr>
          <p:cNvPr id="28675" name="Picture 3" descr="C:\Documents and Settings\user\Рабочий стол\ЭТО ВСЕ ТВОЕ\фото на нов.презент\1258009809_street_fight_01.jpg"/>
          <p:cNvPicPr>
            <a:picLocks noChangeAspect="1" noChangeArrowheads="1"/>
          </p:cNvPicPr>
          <p:nvPr/>
        </p:nvPicPr>
        <p:blipFill>
          <a:blip r:embed="rId4" cstate="print"/>
          <a:srcRect/>
          <a:stretch>
            <a:fillRect/>
          </a:stretch>
        </p:blipFill>
        <p:spPr bwMode="auto">
          <a:xfrm>
            <a:off x="142844" y="3929066"/>
            <a:ext cx="3714776" cy="2500330"/>
          </a:xfrm>
          <a:prstGeom prst="rect">
            <a:avLst/>
          </a:prstGeom>
          <a:noFill/>
        </p:spPr>
      </p:pic>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3714776" cy="156966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algn="ctr"/>
            <a:r>
              <a:rPr lang="ru-RU" sz="2400" dirty="0" smtClean="0">
                <a:solidFill>
                  <a:srgbClr val="A50021"/>
                </a:solidFill>
              </a:rPr>
              <a:t>Межличностный стресс, связанный с учебой </a:t>
            </a:r>
          </a:p>
          <a:p>
            <a:pPr algn="ctr"/>
            <a:r>
              <a:rPr lang="ru-RU" sz="2400" b="1" dirty="0" smtClean="0">
                <a:solidFill>
                  <a:srgbClr val="660033"/>
                </a:solidFill>
              </a:rPr>
              <a:t>Взаимоотношения со сверстниками</a:t>
            </a:r>
            <a:r>
              <a:rPr lang="ru-RU" sz="2400" dirty="0" smtClean="0">
                <a:solidFill>
                  <a:srgbClr val="660033"/>
                </a:solidFill>
              </a:rPr>
              <a:t>.</a:t>
            </a:r>
            <a:endParaRPr lang="ru-RU" sz="2400" dirty="0">
              <a:solidFill>
                <a:srgbClr val="660033"/>
              </a:solidFill>
            </a:endParaRPr>
          </a:p>
        </p:txBody>
      </p:sp>
      <p:sp>
        <p:nvSpPr>
          <p:cNvPr id="29697" name="Rectangle 1"/>
          <p:cNvSpPr>
            <a:spLocks noChangeArrowheads="1"/>
          </p:cNvSpPr>
          <p:nvPr/>
        </p:nvSpPr>
        <p:spPr bwMode="auto">
          <a:xfrm>
            <a:off x="500034" y="2080993"/>
            <a:ext cx="2928958" cy="4062651"/>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Конфликтное отвержение со стороны сверстников</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Вымогательство денег, давление, шантаж;</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Неоднократные мучения, оскорбления, угрозы, запугивания; унижения</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Принуждение совершать поступки против воли.</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9698" name="Rectangle 2"/>
          <p:cNvSpPr>
            <a:spLocks noChangeArrowheads="1"/>
          </p:cNvSpPr>
          <p:nvPr/>
        </p:nvSpPr>
        <p:spPr bwMode="auto">
          <a:xfrm>
            <a:off x="4857752" y="285728"/>
            <a:ext cx="2786082" cy="52322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14300" algn="l"/>
                <a:tab pos="114300" algn="l"/>
                <a:tab pos="457200" algn="l"/>
              </a:tabLst>
            </a:pPr>
            <a:r>
              <a:rPr kumimoji="0" lang="ru-RU" sz="2800" b="1" i="0" u="none" strike="noStrike" cap="none" normalizeH="0" baseline="0" dirty="0" smtClean="0">
                <a:ln>
                  <a:noFill/>
                </a:ln>
                <a:solidFill>
                  <a:srgbClr val="6600CC"/>
                </a:solidFill>
                <a:effectLst/>
                <a:latin typeface="Calibri" pitchFamily="34" charset="0"/>
                <a:ea typeface="Times New Roman" pitchFamily="18" charset="0"/>
                <a:cs typeface="Times New Roman" pitchFamily="18" charset="0"/>
              </a:rPr>
              <a:t>   Учителя, учеба</a:t>
            </a:r>
            <a:endParaRPr kumimoji="0" lang="ru-RU" sz="2800" b="0" i="0" u="none" strike="noStrike" cap="none" normalizeH="0" baseline="0" dirty="0" smtClean="0">
              <a:ln>
                <a:noFill/>
              </a:ln>
              <a:solidFill>
                <a:srgbClr val="6600CC"/>
              </a:solidFill>
              <a:effectLst/>
              <a:latin typeface="Arial" pitchFamily="34" charset="0"/>
            </a:endParaRPr>
          </a:p>
        </p:txBody>
      </p:sp>
      <p:sp>
        <p:nvSpPr>
          <p:cNvPr id="29699" name="Rectangle 3"/>
          <p:cNvSpPr>
            <a:spLocks noChangeArrowheads="1"/>
          </p:cNvSpPr>
          <p:nvPr/>
        </p:nvSpPr>
        <p:spPr bwMode="auto">
          <a:xfrm>
            <a:off x="4000496" y="785794"/>
            <a:ext cx="4857784" cy="2862322"/>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Негативное отношение учителя к ребенку высокой степени выраженности;</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Тенденция постоянных придирок и приписок ребенку негативных характеристик;</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Несправедливое отношение к ребенку в сравнении с другими детьми</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В разных ситуациях ребенок обвиняется во всех проблемах и трудностях;</a:t>
            </a:r>
            <a:endParaRPr kumimoji="0" lang="ru-RU" sz="2000" b="0" i="0" u="none" strike="noStrike" cap="none" normalizeH="0" baseline="0" dirty="0" smtClean="0">
              <a:ln>
                <a:noFill/>
              </a:ln>
              <a:solidFill>
                <a:srgbClr val="660033"/>
              </a:solidFill>
              <a:effectLst/>
              <a:latin typeface="Arial" pitchFamily="34" charset="0"/>
            </a:endParaRPr>
          </a:p>
        </p:txBody>
      </p:sp>
      <p:pic>
        <p:nvPicPr>
          <p:cNvPr id="29700" name="Picture 4" descr="C:\Documents and Settings\user\Рабочий стол\ЭТО ВСЕ ТВОЕ\фото на нов.презент\21.jpg"/>
          <p:cNvPicPr>
            <a:picLocks noChangeAspect="1" noChangeArrowheads="1"/>
          </p:cNvPicPr>
          <p:nvPr/>
        </p:nvPicPr>
        <p:blipFill>
          <a:blip r:embed="rId3" cstate="print"/>
          <a:srcRect/>
          <a:stretch>
            <a:fillRect/>
          </a:stretch>
        </p:blipFill>
        <p:spPr bwMode="auto">
          <a:xfrm>
            <a:off x="4262462" y="3824308"/>
            <a:ext cx="3810000" cy="2533650"/>
          </a:xfrm>
          <a:prstGeom prst="rect">
            <a:avLst/>
          </a:prstGeom>
          <a:noFill/>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142852"/>
            <a:ext cx="8715436" cy="830997"/>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114300" algn="l"/>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эти неблагоприятные события в жизни подростка толкают его на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114300" algn="l"/>
              </a:tabLst>
            </a:pPr>
            <a:r>
              <a:rPr kumimoji="0" lang="ru-RU"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деструктивное поведение.</a:t>
            </a:r>
            <a:endParaRPr kumimoji="0" lang="ru-RU" sz="2400" b="0" i="0" u="none" strike="noStrike" cap="none" normalizeH="0" baseline="0" dirty="0" smtClean="0">
              <a:ln>
                <a:noFill/>
              </a:ln>
              <a:solidFill>
                <a:srgbClr val="FF0000"/>
              </a:solidFill>
              <a:effectLst/>
              <a:latin typeface="Arial" pitchFamily="34" charset="0"/>
            </a:endParaRPr>
          </a:p>
        </p:txBody>
      </p:sp>
      <p:sp>
        <p:nvSpPr>
          <p:cNvPr id="30722" name="Rectangle 2"/>
          <p:cNvSpPr>
            <a:spLocks noChangeArrowheads="1"/>
          </p:cNvSpPr>
          <p:nvPr/>
        </p:nvSpPr>
        <p:spPr bwMode="auto">
          <a:xfrm>
            <a:off x="285720" y="1142984"/>
            <a:ext cx="4357718" cy="5632311"/>
          </a:xfrm>
          <a:prstGeom prst="rect">
            <a:avLst/>
          </a:prstGeom>
          <a:blipFill dpi="0" rotWithShape="1">
            <a:blip r:embed="rId4"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114300" algn="l"/>
              </a:tabLst>
            </a:pP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обиде на весь мир, он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 желает соблюдать социальные нормы</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Он не чувствует себя защищенным, и старается найти себя, совершая один поступок за другим: он начинает употреблять наркотики и заниматься ранним сексом. Решая проблемы взаимоотношений с людьми, он теряет способность адекватно выражать свои чувства, </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у него появляется агрессивность, и ребенок, чтобы удовлетворить свое «Я», совершает акты жесткости по отношению к слабому.</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Он не способен преодолевать стресс, поэтому в</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ысокое эмоциональное напряжение может вызвать у него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суицидальные попытки.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0723" name="Picture 3" descr="C:\Documents and Settings\user\Рабочий стол\ЭТО ВСЕ ТВОЕ\фото на нов.презент\draka-vidy.jpg"/>
          <p:cNvPicPr>
            <a:picLocks noChangeAspect="1" noChangeArrowheads="1"/>
          </p:cNvPicPr>
          <p:nvPr/>
        </p:nvPicPr>
        <p:blipFill>
          <a:blip r:embed="rId5" cstate="print"/>
          <a:srcRect/>
          <a:stretch>
            <a:fillRect/>
          </a:stretch>
        </p:blipFill>
        <p:spPr bwMode="auto">
          <a:xfrm>
            <a:off x="4929190" y="1214422"/>
            <a:ext cx="3786214" cy="2522542"/>
          </a:xfrm>
          <a:prstGeom prst="rect">
            <a:avLst/>
          </a:prstGeom>
          <a:noFill/>
        </p:spPr>
      </p:pic>
      <p:pic>
        <p:nvPicPr>
          <p:cNvPr id="30724" name="Picture 4" descr="C:\Documents and Settings\user\Рабочий стол\ЭТО ВСЕ ТВОЕ\фото на нов.презент\kinopoisk.ru-Hooligans-1303338.jpg"/>
          <p:cNvPicPr>
            <a:picLocks noChangeAspect="1" noChangeArrowheads="1"/>
          </p:cNvPicPr>
          <p:nvPr/>
        </p:nvPicPr>
        <p:blipFill>
          <a:blip r:embed="rId6" cstate="print"/>
          <a:srcRect/>
          <a:stretch>
            <a:fillRect/>
          </a:stretch>
        </p:blipFill>
        <p:spPr bwMode="auto">
          <a:xfrm>
            <a:off x="4929190" y="3857628"/>
            <a:ext cx="3857652" cy="2857520"/>
          </a:xfrm>
          <a:prstGeom prst="rect">
            <a:avLst/>
          </a:prstGeom>
          <a:noFill/>
        </p:spPr>
      </p:pic>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alpha val="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135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714348" y="428604"/>
            <a:ext cx="7929618" cy="830997"/>
          </a:xfrm>
          <a:prstGeom prst="rect">
            <a:avLst/>
          </a:prstGeom>
        </p:spPr>
        <p:txBody>
          <a:bodyPr wrap="square">
            <a:spAutoFit/>
          </a:bodyPr>
          <a:lstStyle/>
          <a:p>
            <a:pPr algn="ctr"/>
            <a:r>
              <a:rPr lang="ru-RU" sz="2400" b="1" dirty="0" smtClean="0">
                <a:solidFill>
                  <a:srgbClr val="0000CC"/>
                </a:solidFill>
              </a:rPr>
              <a:t>Отсутствие прочных социальных связей в семье, школе, неформальном обществе </a:t>
            </a:r>
            <a:endParaRPr lang="ru-RU" sz="2400" dirty="0">
              <a:solidFill>
                <a:srgbClr val="0000CC"/>
              </a:solidFill>
            </a:endParaRPr>
          </a:p>
        </p:txBody>
      </p:sp>
      <p:sp>
        <p:nvSpPr>
          <p:cNvPr id="31745" name="Rectangle 1"/>
          <p:cNvSpPr>
            <a:spLocks noChangeArrowheads="1"/>
          </p:cNvSpPr>
          <p:nvPr/>
        </p:nvSpPr>
        <p:spPr bwMode="auto">
          <a:xfrm>
            <a:off x="4786314" y="1285860"/>
            <a:ext cx="4071966" cy="5324535"/>
          </a:xfrm>
          <a:prstGeom prst="rect">
            <a:avLst/>
          </a:prstGeom>
          <a:blipFill dpi="0" rotWithShape="1">
            <a:blip r:embed="rId2" cstate="print">
              <a:alphaModFix amt="52000"/>
              <a:duotone>
                <a:schemeClr val="accent6">
                  <a:shade val="45000"/>
                  <a:satMod val="135000"/>
                </a:schemeClr>
                <a:prstClr val="white"/>
              </a:duotone>
            </a:blip>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2000" dirty="0" smtClean="0">
                <a:solidFill>
                  <a:srgbClr val="A50021"/>
                </a:solidFill>
                <a:latin typeface="Calibri" pitchFamily="34" charset="0"/>
                <a:ea typeface="Times New Roman" pitchFamily="18" charset="0"/>
                <a:cs typeface="Times New Roman" pitchFamily="18" charset="0"/>
              </a:rPr>
              <a:t>Подростки</a:t>
            </a:r>
            <a:r>
              <a:rPr kumimoji="0" lang="ru-RU" sz="2000" b="0" i="0" u="none" strike="noStrike" cap="none" normalizeH="0" baseline="0" dirty="0" smtClean="0">
                <a:ln>
                  <a:noFill/>
                </a:ln>
                <a:solidFill>
                  <a:srgbClr val="A50021"/>
                </a:solidFill>
                <a:effectLst/>
                <a:latin typeface="Calibri" pitchFamily="34" charset="0"/>
                <a:ea typeface="Times New Roman" pitchFamily="18" charset="0"/>
                <a:cs typeface="Times New Roman" pitchFamily="18" charset="0"/>
              </a:rPr>
              <a:t> не признают ничьи авторитеты. У них появляется сильное стремление к независимости. Вместе с тем, подростки испытывают ощущение провала, безнадежности. Чувствуя себя брошенными, никому не нужными, они уже не способны устанавливать близкие взаимоотношения и все больше отчуждаются от взрослых и сверстников, все дальше отдаляются от коллектива, ищут себе поддержку на стороне, поэтому сильно подвержены влиянию со стороны криминального окружения.</a:t>
            </a:r>
            <a:endParaRPr kumimoji="0" lang="ru-RU" sz="2000" b="0" i="0" u="none" strike="noStrike" cap="none" normalizeH="0" baseline="0" dirty="0" smtClean="0">
              <a:ln>
                <a:noFill/>
              </a:ln>
              <a:solidFill>
                <a:srgbClr val="A50021"/>
              </a:solidFill>
              <a:effectLst/>
              <a:latin typeface="Arial" pitchFamily="34" charset="0"/>
            </a:endParaRPr>
          </a:p>
        </p:txBody>
      </p:sp>
      <p:pic>
        <p:nvPicPr>
          <p:cNvPr id="4" name="Picture 6" descr="кража7"/>
          <p:cNvPicPr>
            <a:picLocks noChangeAspect="1" noChangeArrowheads="1"/>
          </p:cNvPicPr>
          <p:nvPr/>
        </p:nvPicPr>
        <p:blipFill>
          <a:blip r:embed="rId3" cstate="print"/>
          <a:srcRect/>
          <a:stretch>
            <a:fillRect/>
          </a:stretch>
        </p:blipFill>
        <p:spPr bwMode="auto">
          <a:xfrm>
            <a:off x="428596" y="1285860"/>
            <a:ext cx="2071702" cy="2708275"/>
          </a:xfrm>
          <a:prstGeom prst="rect">
            <a:avLst/>
          </a:prstGeom>
          <a:noFill/>
        </p:spPr>
      </p:pic>
      <p:pic>
        <p:nvPicPr>
          <p:cNvPr id="5" name="Picture 7" descr="грабеж4"/>
          <p:cNvPicPr>
            <a:picLocks noChangeAspect="1" noChangeArrowheads="1"/>
          </p:cNvPicPr>
          <p:nvPr/>
        </p:nvPicPr>
        <p:blipFill>
          <a:blip r:embed="rId4" cstate="print"/>
          <a:srcRect/>
          <a:stretch>
            <a:fillRect/>
          </a:stretch>
        </p:blipFill>
        <p:spPr bwMode="auto">
          <a:xfrm>
            <a:off x="1428728" y="3929066"/>
            <a:ext cx="2928958" cy="285752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alpha val="0"/>
              </a:srgbClr>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285720" y="214290"/>
            <a:ext cx="8501122" cy="1077218"/>
          </a:xfrm>
          <a:prstGeom prst="rect">
            <a:avLst/>
          </a:prstGeom>
          <a:blipFill>
            <a:blip r:embed="rId2" cstate="print"/>
            <a:tile tx="0" ty="0" sx="100000" sy="100000" flip="none" algn="tl"/>
          </a:blipFill>
        </p:spPr>
        <p:txBody>
          <a:bodyPr wrap="square">
            <a:spAutoFit/>
          </a:bodyPr>
          <a:lstStyle/>
          <a:p>
            <a:pPr algn="ctr"/>
            <a:r>
              <a:rPr lang="ru-RU" sz="2000" dirty="0" smtClean="0">
                <a:solidFill>
                  <a:srgbClr val="C00000"/>
                </a:solidFill>
              </a:rPr>
              <a:t>чтобы вовремя предотвращать негативные последствия девиаций, а также для коррекции поведения, необходимо выработать </a:t>
            </a:r>
          </a:p>
          <a:p>
            <a:pPr algn="ctr"/>
            <a:r>
              <a:rPr lang="ru-RU" sz="2400" dirty="0" smtClean="0">
                <a:solidFill>
                  <a:srgbClr val="C00000"/>
                </a:solidFill>
              </a:rPr>
              <a:t> АЛГОРИТМ ДЕЙСТВИЙ:</a:t>
            </a:r>
            <a:endParaRPr lang="ru-RU" sz="2400" dirty="0">
              <a:solidFill>
                <a:srgbClr val="C00000"/>
              </a:solidFill>
            </a:endParaRPr>
          </a:p>
        </p:txBody>
      </p:sp>
      <p:sp>
        <p:nvSpPr>
          <p:cNvPr id="32770" name="Rectangle 2"/>
          <p:cNvSpPr>
            <a:spLocks noChangeArrowheads="1"/>
          </p:cNvSpPr>
          <p:nvPr/>
        </p:nvSpPr>
        <p:spPr bwMode="auto">
          <a:xfrm>
            <a:off x="428596" y="1571612"/>
            <a:ext cx="8358246" cy="4985980"/>
          </a:xfrm>
          <a:prstGeom prst="rect">
            <a:avLst/>
          </a:prstGeom>
          <a:blipFill dpi="0" rotWithShape="1">
            <a:blip r:embed="rId3" cstate="print">
              <a:alphaModFix amt="40000"/>
              <a:lum bright="26000" contrast="32000"/>
            </a:blip>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Групповое изучение класса (сбор информации об отклонениях )</a:t>
            </a:r>
            <a:endParaRPr kumimoji="0" lang="ru-RU" sz="2000" b="1" i="0" u="none" strike="noStrike" cap="none" normalizeH="0" baseline="0" dirty="0" smtClean="0">
              <a:ln>
                <a:noFill/>
              </a:ln>
              <a:solidFill>
                <a:srgbClr val="9900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000066"/>
                </a:solidFill>
                <a:effectLst/>
                <a:latin typeface="Calibri" pitchFamily="34" charset="0"/>
                <a:ea typeface="Times New Roman" pitchFamily="18" charset="0"/>
                <a:cs typeface="Times New Roman" pitchFamily="18" charset="0"/>
              </a:rPr>
              <a:t>Диагностика нарушений и заполнение диагностической карты </a:t>
            </a:r>
            <a:endParaRPr kumimoji="0" lang="ru-RU" sz="2000" b="1" i="0" u="none" strike="noStrike" cap="none" normalizeH="0" baseline="0" dirty="0" smtClean="0">
              <a:ln>
                <a:noFill/>
              </a:ln>
              <a:solidFill>
                <a:srgbClr val="00006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Анализ полученных данных; выявление причин отклонений через заполнение методик, </a:t>
            </a: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000066"/>
                </a:solidFill>
                <a:effectLst/>
                <a:latin typeface="Arial" pitchFamily="34" charset="0"/>
              </a:rPr>
              <a:t> </a:t>
            </a:r>
            <a:r>
              <a:rPr kumimoji="0" lang="ru-RU" sz="2000" b="1" i="0" u="none" strike="noStrike" cap="none" normalizeH="0" baseline="0" dirty="0" smtClean="0">
                <a:ln>
                  <a:noFill/>
                </a:ln>
                <a:solidFill>
                  <a:srgbClr val="000066"/>
                </a:solidFill>
                <a:effectLst/>
                <a:latin typeface="Calibri" pitchFamily="34" charset="0"/>
                <a:ea typeface="Times New Roman" pitchFamily="18" charset="0"/>
                <a:cs typeface="Times New Roman" pitchFamily="18" charset="0"/>
              </a:rPr>
              <a:t>Определение основных направлений работы с детьми, родителями, педагогами по типу нарушения (проблемы в обучении, поведении, самосознании, общении)</a:t>
            </a:r>
            <a:endParaRPr kumimoji="0" lang="ru-RU" sz="2000" b="1" i="0" u="none" strike="noStrike" cap="none" normalizeH="0" baseline="0" dirty="0" smtClean="0">
              <a:ln>
                <a:noFill/>
              </a:ln>
              <a:solidFill>
                <a:srgbClr val="00006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Планирование индивидуальной и групповой работы с детьми, родителями, педагогами всеми</a:t>
            </a:r>
            <a:r>
              <a:rPr kumimoji="0" lang="ru-RU" sz="2000" b="1" i="0" u="none" strike="noStrike" cap="none" normalizeH="0" dirty="0" smtClean="0">
                <a:ln>
                  <a:noFill/>
                </a:ln>
                <a:solidFill>
                  <a:srgbClr val="9900CC"/>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участниками</a:t>
            </a:r>
            <a:r>
              <a:rPr kumimoji="0" lang="ru-RU" sz="2000" b="1" i="0" u="none" strike="noStrike" cap="none" normalizeH="0" dirty="0" smtClean="0">
                <a:ln>
                  <a:noFill/>
                </a:ln>
                <a:solidFill>
                  <a:srgbClr val="9900CC"/>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образовательных</a:t>
            </a:r>
            <a:r>
              <a:rPr kumimoji="0" lang="ru-RU" sz="2000" b="1" i="0" u="none" strike="noStrike" cap="none" normalizeH="0" dirty="0" smtClean="0">
                <a:ln>
                  <a:noFill/>
                </a:ln>
                <a:solidFill>
                  <a:srgbClr val="9900CC"/>
                </a:solidFill>
                <a:effectLst/>
                <a:latin typeface="Calibri" pitchFamily="34" charset="0"/>
                <a:ea typeface="Times New Roman" pitchFamily="18" charset="0"/>
                <a:cs typeface="Times New Roman" pitchFamily="18" charset="0"/>
              </a:rPr>
              <a:t> </a:t>
            </a:r>
            <a:r>
              <a:rPr lang="ru-RU" sz="2000" b="1" dirty="0" smtClean="0">
                <a:solidFill>
                  <a:srgbClr val="9900CC"/>
                </a:solidFill>
                <a:latin typeface="Calibri" pitchFamily="34" charset="0"/>
                <a:ea typeface="Times New Roman" pitchFamily="18" charset="0"/>
                <a:cs typeface="Times New Roman" pitchFamily="18" charset="0"/>
              </a:rPr>
              <a:t>отношений </a:t>
            </a: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 (можно использовать примерный план коррекционной работы с ребенком на месяц)</a:t>
            </a:r>
            <a:endParaRPr kumimoji="0" lang="ru-RU" sz="2000" b="1" i="0" u="none" strike="noStrike" cap="none" normalizeH="0" baseline="0" dirty="0" smtClean="0">
              <a:ln>
                <a:noFill/>
              </a:ln>
              <a:solidFill>
                <a:srgbClr val="9900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000066"/>
                </a:solidFill>
                <a:effectLst/>
                <a:latin typeface="Calibri" pitchFamily="34" charset="0"/>
                <a:ea typeface="Times New Roman" pitchFamily="18" charset="0"/>
                <a:cs typeface="Times New Roman" pitchFamily="18" charset="0"/>
              </a:rPr>
              <a:t>Реализация плана работы. Применение в работе с детьми основных приемов психолого-педагогического воздействия.</a:t>
            </a:r>
            <a:endParaRPr kumimoji="0" lang="ru-RU" sz="2000" b="1" i="0" u="none" strike="noStrike" cap="none" normalizeH="0" baseline="0" dirty="0" smtClean="0">
              <a:ln>
                <a:noFill/>
              </a:ln>
              <a:solidFill>
                <a:srgbClr val="00006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1" i="0" u="none" strike="noStrike" cap="none" normalizeH="0" baseline="0" dirty="0" smtClean="0">
                <a:ln>
                  <a:noFill/>
                </a:ln>
                <a:solidFill>
                  <a:srgbClr val="9900CC"/>
                </a:solidFill>
                <a:effectLst/>
                <a:latin typeface="Calibri" pitchFamily="34" charset="0"/>
                <a:ea typeface="Times New Roman" pitchFamily="18" charset="0"/>
                <a:cs typeface="Times New Roman" pitchFamily="18" charset="0"/>
              </a:rPr>
              <a:t>Анализ динамики развития. Корректировка </a:t>
            </a:r>
            <a:r>
              <a:rPr kumimoji="0" lang="ru-RU" sz="2000" b="1" i="0" u="none" strike="noStrike" cap="none" normalizeH="0" baseline="0" smtClean="0">
                <a:ln>
                  <a:noFill/>
                </a:ln>
                <a:solidFill>
                  <a:srgbClr val="9900CC"/>
                </a:solidFill>
                <a:effectLst/>
                <a:latin typeface="Calibri" pitchFamily="34" charset="0"/>
                <a:ea typeface="Times New Roman" pitchFamily="18" charset="0"/>
                <a:cs typeface="Times New Roman" pitchFamily="18" charset="0"/>
              </a:rPr>
              <a:t>программы </a:t>
            </a:r>
            <a:r>
              <a:rPr lang="ru-RU" sz="2000" b="1" smtClean="0">
                <a:solidFill>
                  <a:srgbClr val="9900CC"/>
                </a:solidFill>
                <a:latin typeface="Calibri" pitchFamily="34" charset="0"/>
                <a:ea typeface="Times New Roman" pitchFamily="18" charset="0"/>
                <a:cs typeface="Times New Roman" pitchFamily="18" charset="0"/>
              </a:rPr>
              <a:t>сопровождения</a:t>
            </a:r>
            <a:r>
              <a:rPr kumimoji="0" lang="ru-RU" sz="2000" b="1" i="0" u="none" strike="noStrike" cap="none" normalizeH="0" baseline="0" smtClean="0">
                <a:ln>
                  <a:noFill/>
                </a:ln>
                <a:solidFill>
                  <a:srgbClr val="9900CC"/>
                </a:solidFill>
                <a:effectLst/>
                <a:latin typeface="Calibri" pitchFamily="34" charset="0"/>
                <a:ea typeface="Times New Roman" pitchFamily="18" charset="0"/>
                <a:cs typeface="Times New Roman" pitchFamily="18" charset="0"/>
              </a:rPr>
              <a:t>.</a:t>
            </a:r>
            <a:endParaRPr kumimoji="0" lang="ru-RU" sz="2000" b="1" i="0" u="none" strike="noStrike" cap="none" normalizeH="0" baseline="0" dirty="0" smtClean="0">
              <a:ln>
                <a:noFill/>
              </a:ln>
              <a:solidFill>
                <a:srgbClr val="9900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228600" algn="l"/>
              </a:tabLst>
            </a:pPr>
            <a:endParaRPr kumimoji="0" lang="ru-RU" sz="1800" b="1" i="0" u="none" strike="noStrike" cap="none" normalizeH="0" baseline="0" dirty="0" smtClean="0">
              <a:ln>
                <a:noFill/>
              </a:ln>
              <a:solidFill>
                <a:srgbClr val="9900CC"/>
              </a:solidFill>
              <a:effectLst/>
              <a:latin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96908"/>
          </a:xfrm>
          <a:solidFill>
            <a:schemeClr val="accent5">
              <a:lumMod val="40000"/>
              <a:lumOff val="60000"/>
            </a:schemeClr>
          </a:solidFill>
        </p:spPr>
        <p:txBody>
          <a:bodyPr>
            <a:normAutofit/>
            <a:scene3d>
              <a:camera prst="orthographicFront">
                <a:rot lat="21299999" lon="0" rev="0"/>
              </a:camera>
              <a:lightRig rig="threePt" dir="t"/>
            </a:scene3d>
          </a:bodyPr>
          <a:lstStyle/>
          <a:p>
            <a:r>
              <a:rPr lang="ru-RU" sz="2000" b="1" dirty="0" smtClean="0">
                <a:solidFill>
                  <a:srgbClr val="C00000"/>
                </a:solidFill>
              </a:rPr>
              <a:t>ОРГАНИЗАЦИЯ РАБОТЫ С ДЕТЬМИ ДЕВИАНТНОГО ПОВЕДЕНИЯ</a:t>
            </a:r>
            <a:endParaRPr lang="ru-RU" sz="2000" b="1" dirty="0">
              <a:solidFill>
                <a:srgbClr val="C00000"/>
              </a:solidFill>
            </a:endParaRPr>
          </a:p>
        </p:txBody>
      </p:sp>
      <p:pic>
        <p:nvPicPr>
          <p:cNvPr id="1026" name="Picture 2" descr="C:\Documents and Settings\user\Рабочий стол\картинки для слайдов\siquijor-salagdoong47.jpg"/>
          <p:cNvPicPr>
            <a:picLocks noGrp="1" noChangeAspect="1" noChangeArrowheads="1"/>
          </p:cNvPicPr>
          <p:nvPr>
            <p:ph sz="half" idx="1"/>
          </p:nvPr>
        </p:nvPicPr>
        <p:blipFill>
          <a:blip r:embed="rId3" cstate="print"/>
          <a:srcRect/>
          <a:stretch>
            <a:fillRect/>
          </a:stretch>
        </p:blipFill>
        <p:spPr bwMode="auto">
          <a:xfrm>
            <a:off x="214282" y="1928802"/>
            <a:ext cx="3429024" cy="2928957"/>
          </a:xfrm>
          <a:prstGeom prst="rect">
            <a:avLst/>
          </a:prstGeom>
          <a:noFill/>
        </p:spPr>
      </p:pic>
      <p:sp useBgFill="1">
        <p:nvSpPr>
          <p:cNvPr id="6" name="Содержимое 5"/>
          <p:cNvSpPr>
            <a:spLocks noGrp="1"/>
          </p:cNvSpPr>
          <p:nvPr>
            <p:ph sz="half" idx="2"/>
          </p:nvPr>
        </p:nvSpPr>
        <p:spPr>
          <a:xfrm>
            <a:off x="3643306" y="1142984"/>
            <a:ext cx="5500694" cy="5715016"/>
          </a:xfrm>
        </p:spPr>
        <p:txBody>
          <a:bodyPr>
            <a:noAutofit/>
            <a:scene3d>
              <a:camera prst="orthographicFront">
                <a:rot lat="21299999" lon="0" rev="0"/>
              </a:camera>
              <a:lightRig rig="threePt" dir="t"/>
            </a:scene3d>
            <a:sp3d extrusionH="57150">
              <a:extrusionClr>
                <a:schemeClr val="accent2">
                  <a:lumMod val="75000"/>
                </a:schemeClr>
              </a:extrusionClr>
            </a:sp3d>
          </a:bodyPr>
          <a:lstStyle/>
          <a:p>
            <a:pPr algn="ctr">
              <a:buNone/>
            </a:pPr>
            <a:r>
              <a:rPr lang="ru-RU" sz="1600" b="1" dirty="0">
                <a:solidFill>
                  <a:srgbClr val="002060"/>
                </a:solidFill>
                <a:latin typeface="Times New Roman" pitchFamily="18" charset="0"/>
                <a:cs typeface="Times New Roman" pitchFamily="18" charset="0"/>
              </a:rPr>
              <a:t>ПРИТЧА:</a:t>
            </a:r>
            <a:endParaRPr lang="ru-RU" sz="1600" dirty="0">
              <a:solidFill>
                <a:srgbClr val="002060"/>
              </a:solidFill>
              <a:latin typeface="Times New Roman" pitchFamily="18" charset="0"/>
              <a:cs typeface="Times New Roman" pitchFamily="18" charset="0"/>
            </a:endParaRPr>
          </a:p>
          <a:p>
            <a:pPr>
              <a:buNone/>
            </a:pPr>
            <a:r>
              <a:rPr lang="ru-RU" sz="1600" b="1" dirty="0">
                <a:solidFill>
                  <a:srgbClr val="002060"/>
                </a:solidFill>
                <a:latin typeface="Times New Roman" pitchFamily="18" charset="0"/>
                <a:cs typeface="Times New Roman" pitchFamily="18" charset="0"/>
              </a:rPr>
              <a:t>«</a:t>
            </a:r>
            <a:r>
              <a:rPr lang="ru-RU" sz="1800" b="1" dirty="0">
                <a:solidFill>
                  <a:srgbClr val="002060"/>
                </a:solidFill>
                <a:latin typeface="Times New Roman" pitchFamily="18" charset="0"/>
                <a:cs typeface="Times New Roman" pitchFamily="18" charset="0"/>
              </a:rPr>
              <a:t>Однажды гулял по берегу моря человек. Всё вокруг было усеяно водорослями, мелкими рыбками и морскими звездами, которых выбросило на берег после страшного шторма.</a:t>
            </a:r>
            <a:endParaRPr lang="ru-RU" sz="1800" dirty="0">
              <a:solidFill>
                <a:srgbClr val="002060"/>
              </a:solidFill>
              <a:latin typeface="Times New Roman" pitchFamily="18" charset="0"/>
              <a:cs typeface="Times New Roman" pitchFamily="18" charset="0"/>
            </a:endParaRPr>
          </a:p>
          <a:p>
            <a:pPr>
              <a:buNone/>
            </a:pPr>
            <a:r>
              <a:rPr lang="ru-RU" sz="1800" b="1" dirty="0">
                <a:solidFill>
                  <a:srgbClr val="002060"/>
                </a:solidFill>
                <a:latin typeface="Times New Roman" pitchFamily="18" charset="0"/>
                <a:cs typeface="Times New Roman" pitchFamily="18" charset="0"/>
              </a:rPr>
              <a:t>И вдруг он увидел маленькую девочку. Она, низко склонившись к земле, бережно брала рыбешку или звезду в руки, а потом относила их в море.</a:t>
            </a:r>
            <a:endParaRPr lang="ru-RU" sz="1800" dirty="0">
              <a:solidFill>
                <a:srgbClr val="002060"/>
              </a:solidFill>
              <a:latin typeface="Times New Roman" pitchFamily="18" charset="0"/>
              <a:cs typeface="Times New Roman" pitchFamily="18" charset="0"/>
            </a:endParaRPr>
          </a:p>
          <a:p>
            <a:pPr>
              <a:buNone/>
            </a:pPr>
            <a:r>
              <a:rPr lang="ru-RU" sz="1800" b="1" dirty="0">
                <a:solidFill>
                  <a:srgbClr val="002060"/>
                </a:solidFill>
                <a:latin typeface="Times New Roman" pitchFamily="18" charset="0"/>
                <a:cs typeface="Times New Roman" pitchFamily="18" charset="0"/>
              </a:rPr>
              <a:t>-- Зачем ты это делаешь? -- спросил человек. -- Ты же не поможешь им всем! Их слишком много!</a:t>
            </a:r>
            <a:endParaRPr lang="ru-RU" sz="1800" dirty="0">
              <a:solidFill>
                <a:srgbClr val="002060"/>
              </a:solidFill>
              <a:latin typeface="Times New Roman" pitchFamily="18" charset="0"/>
              <a:cs typeface="Times New Roman" pitchFamily="18" charset="0"/>
            </a:endParaRPr>
          </a:p>
          <a:p>
            <a:pPr>
              <a:buNone/>
            </a:pPr>
            <a:r>
              <a:rPr lang="ru-RU" sz="1800" b="1" dirty="0">
                <a:solidFill>
                  <a:srgbClr val="002060"/>
                </a:solidFill>
                <a:latin typeface="Times New Roman" pitchFamily="18" charset="0"/>
                <a:cs typeface="Times New Roman" pitchFamily="18" charset="0"/>
              </a:rPr>
              <a:t>-- Может быть, -- ответила девочка, в очередной раз относя подальше в море еще одну морскую звезду.</a:t>
            </a:r>
            <a:endParaRPr lang="ru-RU" sz="1800" dirty="0">
              <a:solidFill>
                <a:srgbClr val="002060"/>
              </a:solidFill>
              <a:latin typeface="Times New Roman" pitchFamily="18" charset="0"/>
              <a:cs typeface="Times New Roman" pitchFamily="18" charset="0"/>
            </a:endParaRPr>
          </a:p>
          <a:p>
            <a:pPr>
              <a:buNone/>
            </a:pPr>
            <a:r>
              <a:rPr lang="ru-RU" sz="1800" b="1" dirty="0">
                <a:solidFill>
                  <a:srgbClr val="002060"/>
                </a:solidFill>
                <a:latin typeface="Times New Roman" pitchFamily="18" charset="0"/>
                <a:cs typeface="Times New Roman" pitchFamily="18" charset="0"/>
              </a:rPr>
              <a:t>-- Но, по крайней мере, именно для этой самой звезды я сделала все, что могла</a:t>
            </a:r>
            <a:r>
              <a:rPr lang="ru-RU" sz="1800" b="1" dirty="0" smtClean="0">
                <a:solidFill>
                  <a:srgbClr val="002060"/>
                </a:solidFill>
                <a:latin typeface="Times New Roman" pitchFamily="18" charset="0"/>
                <a:cs typeface="Times New Roman" pitchFamily="18" charset="0"/>
              </a:rPr>
              <a:t>».</a:t>
            </a:r>
            <a:endParaRPr lang="ru-RU" sz="1800" b="1" dirty="0" smtClean="0">
              <a:solidFill>
                <a:schemeClr val="accent2">
                  <a:lumMod val="75000"/>
                </a:schemeClr>
              </a:solidFill>
              <a:latin typeface="Times New Roman" pitchFamily="18" charset="0"/>
              <a:cs typeface="Times New Roman" pitchFamily="18" charset="0"/>
            </a:endParaRPr>
          </a:p>
          <a:p>
            <a:pPr algn="ctr">
              <a:buNone/>
            </a:pPr>
            <a:r>
              <a:rPr lang="ru-RU" sz="2000" b="1" dirty="0" smtClean="0">
                <a:solidFill>
                  <a:srgbClr val="C00000"/>
                </a:solidFill>
                <a:latin typeface="Times New Roman" pitchFamily="18" charset="0"/>
                <a:cs typeface="Times New Roman" pitchFamily="18" charset="0"/>
              </a:rPr>
              <a:t>Так  истинные педагоги, наперекор психофизической природе человека, пытаются помочь трудным детям</a:t>
            </a:r>
            <a:endParaRPr lang="ru-RU" sz="2000" dirty="0">
              <a:solidFill>
                <a:srgbClr val="C00000"/>
              </a:solidFill>
              <a:latin typeface="Times New Roman" pitchFamily="18" charset="0"/>
              <a:cs typeface="Times New Roman" pitchFamily="18" charset="0"/>
            </a:endParaRPr>
          </a:p>
          <a:p>
            <a:endParaRPr lang="ru-RU" sz="1600" dirty="0">
              <a:solidFill>
                <a:schemeClr val="accent2">
                  <a:lumMod val="75000"/>
                </a:schemeClr>
              </a:solidFill>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2"/>
            <a:ext cx="8715436" cy="1323439"/>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p:spPr>
        <p:txBody>
          <a:bodyPr wrap="square">
            <a:spAutoFit/>
          </a:bodyPr>
          <a:lstStyle/>
          <a:p>
            <a:pPr algn="ctr"/>
            <a:r>
              <a:rPr lang="ru-RU" sz="2000" b="1" dirty="0" smtClean="0">
                <a:solidFill>
                  <a:srgbClr val="C00000"/>
                </a:solidFill>
              </a:rPr>
              <a:t>После  проведения полного диагностического обследования, можно увидеть проблемы ребенка и необходимо выработать основные направления работы с ним. Систематизируем работу с </a:t>
            </a:r>
            <a:r>
              <a:rPr lang="ru-RU" sz="2000" b="1" dirty="0" err="1" smtClean="0">
                <a:solidFill>
                  <a:srgbClr val="C00000"/>
                </a:solidFill>
              </a:rPr>
              <a:t>девиантными</a:t>
            </a:r>
            <a:r>
              <a:rPr lang="ru-RU" sz="2000" b="1" dirty="0" smtClean="0">
                <a:solidFill>
                  <a:srgbClr val="C00000"/>
                </a:solidFill>
              </a:rPr>
              <a:t> детьми по линиям нарушений </a:t>
            </a:r>
            <a:endParaRPr lang="ru-RU" sz="2000" b="1" dirty="0">
              <a:solidFill>
                <a:srgbClr val="C00000"/>
              </a:solidFill>
            </a:endParaRPr>
          </a:p>
        </p:txBody>
      </p:sp>
      <p:sp>
        <p:nvSpPr>
          <p:cNvPr id="1025" name="Rectangle 1"/>
          <p:cNvSpPr>
            <a:spLocks noChangeArrowheads="1"/>
          </p:cNvSpPr>
          <p:nvPr/>
        </p:nvSpPr>
        <p:spPr bwMode="auto">
          <a:xfrm>
            <a:off x="142844" y="2786620"/>
            <a:ext cx="2571768" cy="3785652"/>
          </a:xfrm>
          <a:prstGeom prst="rect">
            <a:avLst/>
          </a:prstGeom>
          <a:blipFill dpi="0" rotWithShape="1">
            <a:blip r:embed="rId3" cstate="print">
              <a:alphaModFix amt="99000"/>
            </a:blip>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2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Оказание учителями-предметниками индивидуальной методической помощи ребенку в преодолении учебных трудностей до уровня полного восприятия материала, пока ребенок не почувствует успех. </a:t>
            </a:r>
            <a:endParaRPr kumimoji="0" lang="ru-RU" sz="2000" b="1" i="0" u="none" strike="noStrike" cap="none" normalizeH="0" baseline="0" dirty="0" smtClean="0">
              <a:ln>
                <a:noFill/>
              </a:ln>
              <a:solidFill>
                <a:schemeClr val="bg1"/>
              </a:solidFill>
              <a:effectLst/>
              <a:latin typeface="Arial" pitchFamily="34" charset="0"/>
            </a:endParaRPr>
          </a:p>
        </p:txBody>
      </p:sp>
      <p:sp>
        <p:nvSpPr>
          <p:cNvPr id="1026" name="Rectangle 2"/>
          <p:cNvSpPr>
            <a:spLocks noChangeArrowheads="1"/>
          </p:cNvSpPr>
          <p:nvPr/>
        </p:nvSpPr>
        <p:spPr bwMode="auto">
          <a:xfrm>
            <a:off x="214282" y="1357298"/>
            <a:ext cx="2643206" cy="1138773"/>
          </a:xfrm>
          <a:prstGeom prst="rect">
            <a:avLst/>
          </a:prstGeom>
          <a:blipFill dpi="0" rotWithShape="1">
            <a:blip r:embed="rId4"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 pos="228600" algn="l"/>
              </a:tabLst>
            </a:pP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Нарушения в обучении: </a:t>
            </a:r>
          </a:p>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3000364" y="1857364"/>
            <a:ext cx="2928958" cy="1323439"/>
          </a:xfrm>
          <a:prstGeom prst="rect">
            <a:avLst/>
          </a:prstGeom>
          <a:blipFill>
            <a:blip r:embed="rId5"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Индивидуальная</a:t>
            </a:r>
            <a:endParaRPr lang="ru-RU" sz="2000" dirty="0" smtClean="0">
              <a:solidFill>
                <a:schemeClr val="bg1"/>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работа классного руководителя с родителями и ребенком.</a:t>
            </a:r>
            <a:endParaRPr kumimoji="0" lang="ru-RU" sz="2000" b="0" i="0" u="none" strike="noStrike" cap="none" normalizeH="0" baseline="0" dirty="0" smtClean="0">
              <a:ln>
                <a:noFill/>
              </a:ln>
              <a:solidFill>
                <a:schemeClr val="bg1"/>
              </a:solidFill>
              <a:effectLst/>
              <a:latin typeface="Arial" pitchFamily="34" charset="0"/>
            </a:endParaRPr>
          </a:p>
        </p:txBody>
      </p:sp>
      <p:sp>
        <p:nvSpPr>
          <p:cNvPr id="1028" name="Rectangle 4"/>
          <p:cNvSpPr>
            <a:spLocks noChangeArrowheads="1"/>
          </p:cNvSpPr>
          <p:nvPr/>
        </p:nvSpPr>
        <p:spPr bwMode="auto">
          <a:xfrm>
            <a:off x="3214678" y="3429000"/>
            <a:ext cx="2500330" cy="1938992"/>
          </a:xfrm>
          <a:prstGeom prst="rect">
            <a:avLst/>
          </a:prstGeom>
          <a:blipFill dpi="0" rotWithShape="1">
            <a:blip r:embed="rId5"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Проведение часов общения, бесед, практикумов по проблемам поведения</a:t>
            </a:r>
            <a:endParaRPr kumimoji="0" lang="ru-RU" sz="2000" b="0" i="0" u="none" strike="noStrike" cap="none" normalizeH="0" baseline="0" dirty="0" smtClean="0">
              <a:ln>
                <a:noFill/>
              </a:ln>
              <a:solidFill>
                <a:schemeClr val="bg1"/>
              </a:solidFill>
              <a:effectLst/>
              <a:latin typeface="Arial" pitchFamily="34" charset="0"/>
            </a:endParaRPr>
          </a:p>
        </p:txBody>
      </p:sp>
      <p:sp>
        <p:nvSpPr>
          <p:cNvPr id="1029" name="Rectangle 5"/>
          <p:cNvSpPr>
            <a:spLocks noChangeArrowheads="1"/>
          </p:cNvSpPr>
          <p:nvPr/>
        </p:nvSpPr>
        <p:spPr bwMode="auto">
          <a:xfrm>
            <a:off x="6143636" y="1857364"/>
            <a:ext cx="2786082" cy="1323439"/>
          </a:xfrm>
          <a:prstGeom prst="rect">
            <a:avLst/>
          </a:prstGeom>
          <a:blipFill dpi="0" rotWithShape="1">
            <a:blip r:embed="rId5"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Создание комфортных условий ребенку в коллективе</a:t>
            </a:r>
          </a:p>
        </p:txBody>
      </p:sp>
      <p:sp>
        <p:nvSpPr>
          <p:cNvPr id="8" name="Прямоугольник 7"/>
          <p:cNvSpPr/>
          <p:nvPr/>
        </p:nvSpPr>
        <p:spPr>
          <a:xfrm>
            <a:off x="6072198" y="3286124"/>
            <a:ext cx="2928958" cy="3477875"/>
          </a:xfrm>
          <a:prstGeom prst="rect">
            <a:avLst/>
          </a:prstGeom>
          <a:blipFill dpi="0" rotWithShape="1">
            <a:blip r:embed="rId5" cstate="print"/>
            <a:srcRect/>
            <a:tile tx="0" ty="0" sx="100000" sy="100000" flip="none" algn="tl"/>
          </a:blipFill>
        </p:spPr>
        <p:txBody>
          <a:bodyPr wrap="square">
            <a:spAutoFit/>
          </a:bodyPr>
          <a:lstStyle/>
          <a:p>
            <a:r>
              <a:rPr lang="ru-RU" sz="2000" dirty="0" smtClean="0">
                <a:solidFill>
                  <a:schemeClr val="bg1"/>
                </a:solidFill>
              </a:rPr>
              <a:t>Формирование в ребенке устойчивого позитивного представления о себе уверенности в себе, волевых качеств через поиск таких видов деятельности, где бы ребенок мог почувствовать ситуацию успеха </a:t>
            </a:r>
          </a:p>
        </p:txBody>
      </p:sp>
      <p:sp>
        <p:nvSpPr>
          <p:cNvPr id="9" name="Прямоугольник 8"/>
          <p:cNvSpPr/>
          <p:nvPr/>
        </p:nvSpPr>
        <p:spPr>
          <a:xfrm>
            <a:off x="3214678" y="5643578"/>
            <a:ext cx="2500330" cy="707886"/>
          </a:xfrm>
          <a:prstGeom prst="rect">
            <a:avLst/>
          </a:prstGeom>
          <a:blipFill dpi="0" rotWithShape="1">
            <a:blip r:embed="rId5" cstate="print">
              <a:alphaModFix amt="88000"/>
            </a:blip>
            <a:srcRect/>
            <a:tile tx="0" ty="0" sx="100000" sy="100000" flip="none" algn="tl"/>
          </a:blipFill>
        </p:spPr>
        <p:txBody>
          <a:bodyPr wrap="square">
            <a:spAutoFit/>
          </a:bodyPr>
          <a:lstStyle/>
          <a:p>
            <a:r>
              <a:rPr lang="ru-RU" sz="2000" dirty="0" smtClean="0">
                <a:solidFill>
                  <a:schemeClr val="bg1"/>
                </a:solidFill>
              </a:rPr>
              <a:t>организации Группы </a:t>
            </a:r>
            <a:r>
              <a:rPr lang="ru-RU" sz="2000" dirty="0" err="1" smtClean="0">
                <a:solidFill>
                  <a:schemeClr val="bg1"/>
                </a:solidFill>
              </a:rPr>
              <a:t>педпомощи</a:t>
            </a:r>
            <a:endParaRPr lang="ru-RU" sz="2000" dirty="0">
              <a:solidFill>
                <a:schemeClr val="bg1"/>
              </a:solidFill>
            </a:endParaRPr>
          </a:p>
        </p:txBody>
      </p:sp>
      <p:sp>
        <p:nvSpPr>
          <p:cNvPr id="1030" name="Rectangle 6"/>
          <p:cNvSpPr>
            <a:spLocks noChangeArrowheads="1"/>
          </p:cNvSpPr>
          <p:nvPr/>
        </p:nvSpPr>
        <p:spPr bwMode="auto">
          <a:xfrm>
            <a:off x="4000496" y="1417051"/>
            <a:ext cx="3786214" cy="461665"/>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42900" algn="l"/>
                <a:tab pos="228600" algn="l"/>
              </a:tabLst>
            </a:pPr>
            <a:r>
              <a:rPr kumimoji="0" lang="ru-RU" sz="2400" b="1" i="0" u="none" strike="noStrike" cap="none" normalizeH="0" baseline="0" dirty="0" smtClean="0">
                <a:ln>
                  <a:noFill/>
                </a:ln>
                <a:solidFill>
                  <a:srgbClr val="3406FA"/>
                </a:solidFill>
                <a:effectLst/>
                <a:latin typeface="Calibri" pitchFamily="34" charset="0"/>
                <a:ea typeface="Times New Roman" pitchFamily="18" charset="0"/>
                <a:cs typeface="Times New Roman" pitchFamily="18" charset="0"/>
              </a:rPr>
              <a:t>Нарушения в поведении</a:t>
            </a:r>
            <a:r>
              <a:rPr kumimoji="0" lang="ru-RU"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sz="24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57158" y="71414"/>
            <a:ext cx="36433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r>
              <a:rPr kumimoji="0" lang="ru-RU" sz="2400" b="1" i="0" u="none" strike="noStrike" cap="none" normalizeH="0" baseline="0" dirty="0" smtClean="0">
                <a:ln>
                  <a:noFill/>
                </a:ln>
                <a:solidFill>
                  <a:srgbClr val="000066"/>
                </a:solidFill>
                <a:effectLst/>
                <a:latin typeface="Calibri" pitchFamily="34" charset="0"/>
                <a:ea typeface="Times New Roman" pitchFamily="18" charset="0"/>
                <a:cs typeface="Times New Roman" pitchFamily="18" charset="0"/>
              </a:rPr>
              <a:t>Нарушения в общении</a:t>
            </a:r>
            <a:endParaRPr kumimoji="0" lang="ru-RU" sz="2400" b="0" i="0" u="none" strike="noStrike" cap="none" normalizeH="0" baseline="0" dirty="0" smtClean="0">
              <a:ln>
                <a:noFill/>
              </a:ln>
              <a:solidFill>
                <a:srgbClr val="000066"/>
              </a:solidFill>
              <a:effectLst/>
              <a:latin typeface="Arial" pitchFamily="34" charset="0"/>
            </a:endParaRPr>
          </a:p>
        </p:txBody>
      </p:sp>
      <p:sp>
        <p:nvSpPr>
          <p:cNvPr id="3" name="Прямоугольник 2"/>
          <p:cNvSpPr/>
          <p:nvPr/>
        </p:nvSpPr>
        <p:spPr>
          <a:xfrm>
            <a:off x="214282" y="571480"/>
            <a:ext cx="3929090" cy="3477875"/>
          </a:xfrm>
          <a:prstGeom prst="rect">
            <a:avLst/>
          </a:prstGeom>
          <a:gradFill>
            <a:gsLst>
              <a:gs pos="0">
                <a:srgbClr val="FFEFD1"/>
              </a:gs>
              <a:gs pos="64999">
                <a:srgbClr val="F0EBD5"/>
              </a:gs>
              <a:gs pos="100000">
                <a:srgbClr val="D1C39F"/>
              </a:gs>
            </a:gsLst>
            <a:lin ang="5400000" scaled="0"/>
          </a:gradFill>
        </p:spPr>
        <p:txBody>
          <a:bodyPr wrap="square">
            <a:spAutoFit/>
          </a:bodyPr>
          <a:lstStyle/>
          <a:p>
            <a:r>
              <a:rPr lang="ru-RU" sz="2000" b="1" dirty="0" smtClean="0">
                <a:solidFill>
                  <a:srgbClr val="800000"/>
                </a:solidFill>
              </a:rPr>
              <a:t>Для формирования навыков конструктивного общения  необходимо проведение классных часов, бесед-практикумов по формированию способности к саморегуляции, обучению снятия эмоционального напряжения и агрессивности. </a:t>
            </a:r>
          </a:p>
          <a:p>
            <a:r>
              <a:rPr lang="ru-RU" sz="2000" b="1" dirty="0" smtClean="0">
                <a:solidFill>
                  <a:srgbClr val="800000"/>
                </a:solidFill>
              </a:rPr>
              <a:t>Организация системы поощрений.</a:t>
            </a:r>
            <a:endParaRPr lang="ru-RU" sz="2000" b="1" dirty="0">
              <a:solidFill>
                <a:srgbClr val="800000"/>
              </a:solidFill>
            </a:endParaRPr>
          </a:p>
        </p:txBody>
      </p:sp>
      <p:sp>
        <p:nvSpPr>
          <p:cNvPr id="34818" name="Rectangle 2"/>
          <p:cNvSpPr>
            <a:spLocks noChangeArrowheads="1"/>
          </p:cNvSpPr>
          <p:nvPr/>
        </p:nvSpPr>
        <p:spPr bwMode="auto">
          <a:xfrm>
            <a:off x="4643438" y="71414"/>
            <a:ext cx="41434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r>
              <a:rPr kumimoji="0" lang="ru-RU" sz="2400" b="1" i="0" u="none" strike="noStrike" cap="none" normalizeH="0" baseline="0" dirty="0" smtClean="0">
                <a:ln>
                  <a:noFill/>
                </a:ln>
                <a:solidFill>
                  <a:srgbClr val="993300"/>
                </a:solidFill>
                <a:effectLst/>
                <a:latin typeface="Calibri" pitchFamily="34" charset="0"/>
                <a:ea typeface="Times New Roman" pitchFamily="18" charset="0"/>
                <a:cs typeface="Times New Roman" pitchFamily="18" charset="0"/>
              </a:rPr>
              <a:t>Нарушения в самосознании</a:t>
            </a:r>
            <a:endParaRPr kumimoji="0" lang="ru-RU" sz="2400" b="0" i="0" u="none" strike="noStrike" cap="none" normalizeH="0" baseline="0" dirty="0" smtClean="0">
              <a:ln>
                <a:noFill/>
              </a:ln>
              <a:solidFill>
                <a:srgbClr val="993300"/>
              </a:solidFill>
              <a:effectLst/>
              <a:latin typeface="Arial" pitchFamily="34" charset="0"/>
            </a:endParaRPr>
          </a:p>
        </p:txBody>
      </p:sp>
      <p:sp>
        <p:nvSpPr>
          <p:cNvPr id="34819" name="Rectangle 3"/>
          <p:cNvSpPr>
            <a:spLocks noChangeArrowheads="1"/>
          </p:cNvSpPr>
          <p:nvPr/>
        </p:nvSpPr>
        <p:spPr bwMode="auto">
          <a:xfrm>
            <a:off x="4286248" y="703622"/>
            <a:ext cx="4714908" cy="5940088"/>
          </a:xfrm>
          <a:prstGeom prst="rect">
            <a:avLst/>
          </a:prstGeom>
          <a:gradFill>
            <a:gsLst>
              <a:gs pos="0">
                <a:srgbClr val="8488C4">
                  <a:alpha val="6000"/>
                </a:srgbClr>
              </a:gs>
              <a:gs pos="53000">
                <a:srgbClr val="D4DEFF"/>
              </a:gs>
              <a:gs pos="83000">
                <a:srgbClr val="D4DEFF"/>
              </a:gs>
              <a:gs pos="100000">
                <a:srgbClr val="96AB94"/>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lang="ru-RU" sz="2000" b="1" u="sng" dirty="0" smtClean="0">
                <a:solidFill>
                  <a:srgbClr val="0000FF"/>
                </a:solidFill>
                <a:latin typeface="Calibri" pitchFamily="34" charset="0"/>
                <a:ea typeface="Times New Roman" pitchFamily="18" charset="0"/>
                <a:cs typeface="Times New Roman" pitchFamily="18" charset="0"/>
              </a:rPr>
              <a:t>Н</a:t>
            </a:r>
            <a:r>
              <a:rPr kumimoji="0" lang="ru-RU" sz="2000" b="1" i="0" u="sng"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аши задачи</a:t>
            </a:r>
            <a:r>
              <a:rPr kumimoji="0" lang="ru-RU" sz="20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Формировать в ребенке устойчивое позитивное представление о себе через поиск таких видов деятельности, где бы ребенок мог почувствовать ситуацию успеха</a:t>
            </a:r>
            <a:endParaRPr kumimoji="0" lang="ru-RU" sz="2000" b="1"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вырабатывать навыки ответственного поведения через включение в КТД, школьное самоуправление; через развитие трудовых навыков как важного средства формирования личности посредством включения в трудовые десанты, ОППТ, в качестве руководителя.</a:t>
            </a:r>
            <a:endParaRPr kumimoji="0" lang="ru-RU" sz="2000" b="1"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Мы должны научить его вести здоровый </a:t>
            </a:r>
            <a:r>
              <a:rPr lang="ru-RU" sz="2000" b="1" dirty="0" smtClean="0">
                <a:solidFill>
                  <a:srgbClr val="0000FF"/>
                </a:solidFill>
                <a:latin typeface="Calibri" pitchFamily="34" charset="0"/>
                <a:ea typeface="Times New Roman" pitchFamily="18" charset="0"/>
                <a:cs typeface="Times New Roman" pitchFamily="18" charset="0"/>
              </a:rPr>
              <a:t>о</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браз </a:t>
            </a:r>
            <a:r>
              <a:rPr lang="ru-RU" sz="2000" b="1" dirty="0" smtClean="0">
                <a:solidFill>
                  <a:srgbClr val="0000FF"/>
                </a:solidFill>
                <a:latin typeface="Calibri" pitchFamily="34" charset="0"/>
                <a:ea typeface="Times New Roman" pitchFamily="18" charset="0"/>
                <a:cs typeface="Times New Roman" pitchFamily="18" charset="0"/>
              </a:rPr>
              <a:t>ж</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изни, чтобы чувствовать себя уверенным, здоровым и сильным, умеющим справиться с любой ситуацией самостоятельно.</a:t>
            </a:r>
            <a:endParaRPr kumimoji="0" lang="ru-RU" sz="2000" b="1" i="0" u="none" strike="noStrike" cap="none" normalizeH="0" baseline="0" dirty="0" smtClean="0">
              <a:ln>
                <a:noFill/>
              </a:ln>
              <a:solidFill>
                <a:srgbClr val="0000FF"/>
              </a:solidFill>
              <a:effectLst/>
              <a:latin typeface="Arial" pitchFamily="34" charset="0"/>
            </a:endParaRPr>
          </a:p>
        </p:txBody>
      </p:sp>
      <p:pic>
        <p:nvPicPr>
          <p:cNvPr id="34820" name="Picture 4" descr="D:\Disk C\Admin\Мои документы\Инна\фото на нов.презент\image_780987899158730725179099075471250248.jpg"/>
          <p:cNvPicPr>
            <a:picLocks noChangeAspect="1" noChangeArrowheads="1"/>
          </p:cNvPicPr>
          <p:nvPr/>
        </p:nvPicPr>
        <p:blipFill>
          <a:blip r:embed="rId2" cstate="print"/>
          <a:srcRect/>
          <a:stretch>
            <a:fillRect/>
          </a:stretch>
        </p:blipFill>
        <p:spPr bwMode="auto">
          <a:xfrm>
            <a:off x="285720" y="4071942"/>
            <a:ext cx="3786214" cy="2643206"/>
          </a:xfrm>
          <a:prstGeom prst="rect">
            <a:avLst/>
          </a:prstGeom>
          <a:noFill/>
        </p:spPr>
      </p:pic>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5143504" y="357166"/>
            <a:ext cx="3714775" cy="400110"/>
          </a:xfrm>
          <a:prstGeom prst="rect">
            <a:avLst/>
          </a:prstGeom>
          <a:blipFill dpi="0" rotWithShape="1">
            <a:blip r:embed="rId2" cstate="print">
              <a:alphaModFix amt="82000"/>
            </a:blip>
            <a:srcRect/>
            <a:tile tx="0" ty="0" sx="100000" sy="100000" flip="none" algn="tl"/>
          </a:blipFill>
        </p:spPr>
        <p:txBody>
          <a:bodyPr wrap="square">
            <a:spAutoFit/>
          </a:bodyPr>
          <a:lstStyle/>
          <a:p>
            <a:r>
              <a:rPr lang="ru-RU" sz="2000" dirty="0" smtClean="0">
                <a:latin typeface="Arial Black" pitchFamily="34" charset="0"/>
              </a:rPr>
              <a:t>работа с родителями </a:t>
            </a:r>
            <a:endParaRPr lang="ru-RU" sz="2000" dirty="0">
              <a:latin typeface="Arial Black" pitchFamily="34" charset="0"/>
            </a:endParaRPr>
          </a:p>
        </p:txBody>
      </p:sp>
      <p:sp>
        <p:nvSpPr>
          <p:cNvPr id="3" name="Прямоугольник 2"/>
          <p:cNvSpPr/>
          <p:nvPr/>
        </p:nvSpPr>
        <p:spPr>
          <a:xfrm>
            <a:off x="4929190" y="857232"/>
            <a:ext cx="4071934" cy="1477328"/>
          </a:xfrm>
          <a:prstGeom prst="rect">
            <a:avLst/>
          </a:prstGeom>
          <a:blipFill>
            <a:blip r:embed="rId3" cstate="print"/>
            <a:tile tx="0" ty="0" sx="100000" sy="100000" flip="none" algn="tl"/>
          </a:blipFill>
        </p:spPr>
        <p:txBody>
          <a:bodyPr wrap="square">
            <a:spAutoFit/>
          </a:bodyPr>
          <a:lstStyle/>
          <a:p>
            <a:pPr lvl="0" algn="ctr"/>
            <a:r>
              <a:rPr lang="ru-RU" dirty="0" smtClean="0">
                <a:solidFill>
                  <a:srgbClr val="002060"/>
                </a:solidFill>
              </a:rPr>
              <a:t>ОКАЗАНИЕ ПСИХОЛОГИЧЕСКОЙ ПОМОЩИ РОДИТЕЛЯМ, ИМЕЮЩИМ ТРУДНОСТИ В ВОСПИТАНИИ РЕБЕНКА ПОСРЕДСТВОМ ИНДИВИДУАЛЬНЫХ КОНСУЛЬТАЦИЙ </a:t>
            </a:r>
            <a:endParaRPr lang="ru-RU" dirty="0">
              <a:solidFill>
                <a:srgbClr val="002060"/>
              </a:solidFill>
            </a:endParaRPr>
          </a:p>
        </p:txBody>
      </p:sp>
      <p:sp>
        <p:nvSpPr>
          <p:cNvPr id="4" name="Прямоугольник 3"/>
          <p:cNvSpPr/>
          <p:nvPr/>
        </p:nvSpPr>
        <p:spPr>
          <a:xfrm>
            <a:off x="5072066" y="2460492"/>
            <a:ext cx="3786214" cy="1754326"/>
          </a:xfrm>
          <a:prstGeom prst="rect">
            <a:avLst/>
          </a:prstGeom>
          <a:blipFill>
            <a:blip r:embed="rId4" cstate="print"/>
            <a:tile tx="0" ty="0" sx="100000" sy="100000" flip="none" algn="tl"/>
          </a:blipFill>
        </p:spPr>
        <p:txBody>
          <a:bodyPr wrap="square">
            <a:spAutoFit/>
          </a:bodyPr>
          <a:lstStyle/>
          <a:p>
            <a:pPr lvl="0" algn="ctr"/>
            <a:r>
              <a:rPr lang="ru-RU" dirty="0" smtClean="0">
                <a:solidFill>
                  <a:srgbClr val="660066"/>
                </a:solidFill>
              </a:rPr>
              <a:t>ОКАЗАНИЕ ПЕДАГОГИЧЕСКОЙ ПОМОЩИ РОДИТЕЛЯМ ПО АДЕКВАТНОМУ ВОСПИТАНИЮ РЕБЕНКА В СЕМЬЕ  ЧЕРЕЗ ПРИГЛАШЕНИЕ РОДИТЕЛЕЙ НА ГРУППЫ ПЕДПОМОЩИ</a:t>
            </a:r>
            <a:endParaRPr lang="ru-RU" dirty="0">
              <a:solidFill>
                <a:srgbClr val="660066"/>
              </a:solidFill>
            </a:endParaRPr>
          </a:p>
        </p:txBody>
      </p:sp>
      <p:sp>
        <p:nvSpPr>
          <p:cNvPr id="5" name="Прямоугольник 4"/>
          <p:cNvSpPr/>
          <p:nvPr/>
        </p:nvSpPr>
        <p:spPr>
          <a:xfrm>
            <a:off x="5072066" y="4354305"/>
            <a:ext cx="3786214" cy="646331"/>
          </a:xfrm>
          <a:prstGeom prst="rect">
            <a:avLst/>
          </a:prstGeom>
          <a:blipFill>
            <a:blip r:embed="rId5" cstate="print"/>
            <a:tile tx="0" ty="0" sx="100000" sy="100000" flip="none" algn="tl"/>
          </a:blipFill>
        </p:spPr>
        <p:txBody>
          <a:bodyPr wrap="square">
            <a:spAutoFit/>
          </a:bodyPr>
          <a:lstStyle/>
          <a:p>
            <a:pPr algn="ctr"/>
            <a:r>
              <a:rPr lang="ru-RU" dirty="0" smtClean="0">
                <a:solidFill>
                  <a:srgbClr val="003300"/>
                </a:solidFill>
              </a:rPr>
              <a:t>ОРГАНИЗАЦИЯ «КЛУБА РОДИТЕЛЬСКИХ ВСТРЕЧ»</a:t>
            </a:r>
            <a:endParaRPr lang="ru-RU" dirty="0">
              <a:solidFill>
                <a:srgbClr val="003300"/>
              </a:solidFill>
            </a:endParaRPr>
          </a:p>
        </p:txBody>
      </p:sp>
      <p:sp>
        <p:nvSpPr>
          <p:cNvPr id="6" name="Прямоугольник 5"/>
          <p:cNvSpPr/>
          <p:nvPr/>
        </p:nvSpPr>
        <p:spPr>
          <a:xfrm>
            <a:off x="5072066" y="5166382"/>
            <a:ext cx="3786214" cy="1477328"/>
          </a:xfrm>
          <a:prstGeom prst="rect">
            <a:avLst/>
          </a:prstGeom>
          <a:blipFill dpi="0" rotWithShape="1">
            <a:blip r:embed="rId6" cstate="print">
              <a:alphaModFix amt="37000"/>
            </a:blip>
            <a:srcRect/>
            <a:tile tx="0" ty="0" sx="100000" sy="100000" flip="none" algn="tl"/>
          </a:blipFill>
        </p:spPr>
        <p:txBody>
          <a:bodyPr wrap="square">
            <a:spAutoFit/>
          </a:bodyPr>
          <a:lstStyle/>
          <a:p>
            <a:pPr lvl="0" algn="ctr"/>
            <a:r>
              <a:rPr lang="ru-RU" dirty="0" smtClean="0">
                <a:solidFill>
                  <a:srgbClr val="A50021"/>
                </a:solidFill>
              </a:rPr>
              <a:t>РОДИТЕЛЬСКИЕ СОБРАНИЯ, СЕМИНАРЫ,ЛЕКТОРИИ, ГРУППОВЫЕ ДИСКУССИИ ПО ПРОБЛЕМАМ ВОСПИТАНИЯ, ДНИ ТВОРЧЕСТВА ДЕТЕЙ И РОДИТЕЛЕЙ. </a:t>
            </a:r>
          </a:p>
        </p:txBody>
      </p:sp>
      <p:sp>
        <p:nvSpPr>
          <p:cNvPr id="35841" name="Rectangle 1"/>
          <p:cNvSpPr>
            <a:spLocks noChangeArrowheads="1"/>
          </p:cNvSpPr>
          <p:nvPr/>
        </p:nvSpPr>
        <p:spPr bwMode="auto">
          <a:xfrm>
            <a:off x="0" y="0"/>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5842" name="Picture 2" descr="D:\Disk C\Admin\Мои документы\Инна\фото на нов.презент\shutterstock-42923746.jpg"/>
          <p:cNvPicPr>
            <a:picLocks noChangeAspect="1" noChangeArrowheads="1"/>
          </p:cNvPicPr>
          <p:nvPr/>
        </p:nvPicPr>
        <p:blipFill>
          <a:blip r:embed="rId7" cstate="print"/>
          <a:srcRect/>
          <a:stretch>
            <a:fillRect/>
          </a:stretch>
        </p:blipFill>
        <p:spPr bwMode="auto">
          <a:xfrm>
            <a:off x="514350" y="381000"/>
            <a:ext cx="4057650" cy="3048000"/>
          </a:xfrm>
          <a:prstGeom prst="rect">
            <a:avLst/>
          </a:prstGeom>
          <a:noFill/>
        </p:spPr>
      </p:pic>
      <p:pic>
        <p:nvPicPr>
          <p:cNvPr id="35843" name="Picture 3" descr="D:\Disk C\Admin\Мои документы\Инна\фото на нов.презент\d6b32bc695f05f9902e890733b554714_big.jpg"/>
          <p:cNvPicPr>
            <a:picLocks noChangeAspect="1" noChangeArrowheads="1"/>
          </p:cNvPicPr>
          <p:nvPr/>
        </p:nvPicPr>
        <p:blipFill>
          <a:blip r:embed="rId8" cstate="print"/>
          <a:srcRect/>
          <a:stretch>
            <a:fillRect/>
          </a:stretch>
        </p:blipFill>
        <p:spPr bwMode="auto">
          <a:xfrm>
            <a:off x="571472" y="3781439"/>
            <a:ext cx="3929090" cy="2647957"/>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alpha val="0"/>
              </a:srgbClr>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214290"/>
            <a:ext cx="400052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24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РАБОТА С ПЕДАГОГАМИ</a:t>
            </a:r>
            <a:endParaRPr kumimoji="0" lang="ru-RU" sz="2400" b="0" i="0" u="none" strike="noStrike" cap="none" normalizeH="0" baseline="0" dirty="0" smtClean="0">
              <a:ln>
                <a:noFill/>
              </a:ln>
              <a:solidFill>
                <a:srgbClr val="C00000"/>
              </a:solidFill>
              <a:effectLst/>
              <a:latin typeface="Arial" pitchFamily="34" charset="0"/>
            </a:endParaRPr>
          </a:p>
        </p:txBody>
      </p:sp>
      <p:sp>
        <p:nvSpPr>
          <p:cNvPr id="1026" name="Rectangle 2"/>
          <p:cNvSpPr>
            <a:spLocks noChangeArrowheads="1"/>
          </p:cNvSpPr>
          <p:nvPr/>
        </p:nvSpPr>
        <p:spPr bwMode="auto">
          <a:xfrm>
            <a:off x="285720" y="852430"/>
            <a:ext cx="4214842"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0066"/>
                </a:solidFill>
                <a:effectLst/>
                <a:latin typeface="Calibri" pitchFamily="34" charset="0"/>
                <a:ea typeface="Times New Roman" pitchFamily="18" charset="0"/>
                <a:cs typeface="Times New Roman" pitchFamily="18" charset="0"/>
              </a:rPr>
              <a:t>Организовывать педагогические советы по обсуждению линий поведения при общении с подростком, в построении взаимодействия с </a:t>
            </a:r>
            <a:r>
              <a:rPr kumimoji="0" lang="ru-RU" sz="2000" b="0" i="0" u="none" strike="noStrike" cap="none" normalizeH="0" baseline="0" dirty="0" err="1" smtClean="0">
                <a:ln>
                  <a:noFill/>
                </a:ln>
                <a:solidFill>
                  <a:srgbClr val="660066"/>
                </a:solidFill>
                <a:effectLst/>
                <a:latin typeface="Calibri" pitchFamily="34" charset="0"/>
                <a:ea typeface="Times New Roman" pitchFamily="18" charset="0"/>
                <a:cs typeface="Times New Roman" pitchFamily="18" charset="0"/>
              </a:rPr>
              <a:t>девиантными</a:t>
            </a:r>
            <a:r>
              <a:rPr kumimoji="0" lang="ru-RU" sz="2000" b="0" i="0" u="none" strike="noStrike" cap="none" normalizeH="0" baseline="0" dirty="0" smtClean="0">
                <a:ln>
                  <a:noFill/>
                </a:ln>
                <a:solidFill>
                  <a:srgbClr val="660066"/>
                </a:solidFill>
                <a:effectLst/>
                <a:latin typeface="Calibri" pitchFamily="34" charset="0"/>
                <a:ea typeface="Times New Roman" pitchFamily="18" charset="0"/>
                <a:cs typeface="Times New Roman" pitchFamily="18" charset="0"/>
              </a:rPr>
              <a:t> детьми. Разработать вместе с учителем систему поощрений при улучшении линий поведения ребенка.</a:t>
            </a:r>
            <a:endParaRPr kumimoji="0" lang="ru-RU" sz="2000" b="0" i="0" u="none" strike="noStrike" cap="none" normalizeH="0" baseline="0" dirty="0" smtClean="0">
              <a:ln>
                <a:noFill/>
              </a:ln>
              <a:solidFill>
                <a:srgbClr val="660066"/>
              </a:solidFill>
              <a:effectLst/>
              <a:latin typeface="Arial" pitchFamily="34" charset="0"/>
            </a:endParaRPr>
          </a:p>
        </p:txBody>
      </p:sp>
      <p:sp>
        <p:nvSpPr>
          <p:cNvPr id="4" name="Прямоугольник 3"/>
          <p:cNvSpPr/>
          <p:nvPr/>
        </p:nvSpPr>
        <p:spPr>
          <a:xfrm>
            <a:off x="500066" y="3857628"/>
            <a:ext cx="4572000" cy="286232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sz="2000" dirty="0" smtClean="0">
                <a:solidFill>
                  <a:srgbClr val="003300"/>
                </a:solidFill>
              </a:rPr>
              <a:t>Систематизировать работу по повышению уровня эмоциональной культуры педагога, организовать систему семинаров-практикумов по обучению учителя</a:t>
            </a:r>
            <a:r>
              <a:rPr lang="ru-RU" sz="2000" b="1" dirty="0" smtClean="0">
                <a:solidFill>
                  <a:srgbClr val="003300"/>
                </a:solidFill>
              </a:rPr>
              <a:t> </a:t>
            </a:r>
            <a:r>
              <a:rPr lang="ru-RU" sz="2000" dirty="0" smtClean="0">
                <a:solidFill>
                  <a:srgbClr val="003300"/>
                </a:solidFill>
              </a:rPr>
              <a:t>навыкам эффективного взаимодействия, овладению им навыками саморегуляции эмоционального состояния. </a:t>
            </a:r>
            <a:endParaRPr lang="ru-RU" sz="2000" dirty="0">
              <a:solidFill>
                <a:srgbClr val="003300"/>
              </a:solidFill>
            </a:endParaRPr>
          </a:p>
        </p:txBody>
      </p:sp>
      <p:pic>
        <p:nvPicPr>
          <p:cNvPr id="1027" name="Picture 3" descr="D:\Disk C\Admin\Мои документы\Инна\фото на нов.презент\nakazaniye_small.jpg"/>
          <p:cNvPicPr>
            <a:picLocks noChangeAspect="1" noChangeArrowheads="1"/>
          </p:cNvPicPr>
          <p:nvPr/>
        </p:nvPicPr>
        <p:blipFill>
          <a:blip r:embed="rId2" cstate="print"/>
          <a:srcRect/>
          <a:stretch>
            <a:fillRect/>
          </a:stretch>
        </p:blipFill>
        <p:spPr bwMode="auto">
          <a:xfrm>
            <a:off x="4857752" y="214290"/>
            <a:ext cx="4000528" cy="2786082"/>
          </a:xfrm>
          <a:prstGeom prst="rect">
            <a:avLst/>
          </a:prstGeom>
          <a:noFill/>
        </p:spPr>
      </p:pic>
      <p:pic>
        <p:nvPicPr>
          <p:cNvPr id="1028" name="Picture 4" descr="D:\Disk C\Admin\Мои документы\Инна\фото на нов.презент\668_small.jpg"/>
          <p:cNvPicPr>
            <a:picLocks noChangeAspect="1" noChangeArrowheads="1"/>
          </p:cNvPicPr>
          <p:nvPr/>
        </p:nvPicPr>
        <p:blipFill>
          <a:blip r:embed="rId3" cstate="print"/>
          <a:srcRect/>
          <a:stretch>
            <a:fillRect/>
          </a:stretch>
        </p:blipFill>
        <p:spPr bwMode="auto">
          <a:xfrm>
            <a:off x="5357818" y="3214686"/>
            <a:ext cx="2857520"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214282" y="142852"/>
            <a:ext cx="8715436" cy="6555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ru-RU" sz="2000" dirty="0" smtClean="0">
              <a:latin typeface="Arial Black" pitchFamily="34" charset="0"/>
            </a:endParaRPr>
          </a:p>
          <a:p>
            <a:r>
              <a:rPr lang="ru-RU" sz="2000" dirty="0" smtClean="0">
                <a:solidFill>
                  <a:srgbClr val="003300"/>
                </a:solidFill>
                <a:latin typeface="Arial Black" pitchFamily="34" charset="0"/>
              </a:rPr>
              <a:t>В </a:t>
            </a:r>
            <a:r>
              <a:rPr lang="ru-RU" sz="2000" dirty="0">
                <a:solidFill>
                  <a:srgbClr val="003300"/>
                </a:solidFill>
                <a:latin typeface="Arial Black" pitchFamily="34" charset="0"/>
              </a:rPr>
              <a:t>сороковых годах </a:t>
            </a:r>
            <a:r>
              <a:rPr lang="en-US" sz="2000" dirty="0">
                <a:solidFill>
                  <a:srgbClr val="003300"/>
                </a:solidFill>
                <a:latin typeface="Arial Black" pitchFamily="34" charset="0"/>
              </a:rPr>
              <a:t>XIX</a:t>
            </a:r>
            <a:r>
              <a:rPr lang="ru-RU" sz="2000" dirty="0">
                <a:solidFill>
                  <a:srgbClr val="003300"/>
                </a:solidFill>
                <a:latin typeface="Arial Black" pitchFamily="34" charset="0"/>
              </a:rPr>
              <a:t> века американский педагог и психолог Рудольф </a:t>
            </a:r>
          </a:p>
          <a:p>
            <a:pPr>
              <a:lnSpc>
                <a:spcPct val="200000"/>
              </a:lnSpc>
            </a:pPr>
            <a:r>
              <a:rPr lang="ru-RU" sz="2000" dirty="0" err="1">
                <a:solidFill>
                  <a:srgbClr val="003300"/>
                </a:solidFill>
                <a:latin typeface="Arial Black" pitchFamily="34" charset="0"/>
              </a:rPr>
              <a:t>Дрейкрус</a:t>
            </a:r>
            <a:r>
              <a:rPr lang="ru-RU" sz="2000" dirty="0">
                <a:solidFill>
                  <a:srgbClr val="003300"/>
                </a:solidFill>
                <a:latin typeface="Arial Black" pitchFamily="34" charset="0"/>
              </a:rPr>
              <a:t>  предложил классификацию мотивов «плохого» поведения. К ней он предложил несложную диагностику, которую могут провести педагоги без вмешательства психолога, с опорой на собственные ощущения и наблюдения. Эта классификация хороша тем, что она не ищет ответа на вопрос, почему ребёнок ведёт себя так, а указывает на то, что необходимо сделать, чтобы ребёнок как можно меньше хотел вести себя таким образом.</a:t>
            </a:r>
            <a:br>
              <a:rPr lang="ru-RU" sz="2000" dirty="0">
                <a:solidFill>
                  <a:srgbClr val="003300"/>
                </a:solidFill>
                <a:latin typeface="Arial Black" pitchFamily="34" charset="0"/>
              </a:rPr>
            </a:br>
            <a:endParaRPr lang="ru-RU" sz="2000" dirty="0">
              <a:solidFill>
                <a:srgbClr val="003300"/>
              </a:solidFill>
              <a:latin typeface="Arial Black"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043608" y="77875"/>
            <a:ext cx="734481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3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Существуют всего 4 мотива, по которым </a:t>
            </a:r>
            <a:r>
              <a:rPr lang="ru-RU" sz="3600" b="1" dirty="0" smtClean="0">
                <a:solidFill>
                  <a:srgbClr val="C00000"/>
                </a:solidFill>
                <a:latin typeface="Times New Roman" pitchFamily="18" charset="0"/>
                <a:ea typeface="Times New Roman" pitchFamily="18" charset="0"/>
                <a:cs typeface="Times New Roman" pitchFamily="18" charset="0"/>
              </a:rPr>
              <a:t>ученики</a:t>
            </a:r>
            <a:r>
              <a:rPr kumimoji="0" lang="ru-RU" sz="3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«плохо» себя ведут:</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ru-RU" sz="36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привлечение внимания, </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ru-RU" sz="3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власть, </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ru-RU" sz="3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месть, </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ru-RU" sz="36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избегание (страх) неудачи. </a:t>
            </a:r>
            <a:endParaRPr kumimoji="0" lang="ru-RU" sz="36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Рисунок 2" descr="Картинки по запросу картинки ребенок  балуется">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556792"/>
            <a:ext cx="803275" cy="1097280"/>
          </a:xfrm>
          <a:prstGeom prst="rect">
            <a:avLst/>
          </a:prstGeom>
          <a:noFill/>
          <a:ln>
            <a:noFill/>
          </a:ln>
        </p:spPr>
      </p:pic>
      <p:pic>
        <p:nvPicPr>
          <p:cNvPr id="4" name="Рисунок 3" descr="Мультфильм злой ищет ребенка король держа скипетр — Cтоковый вектор #1189243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64904"/>
            <a:ext cx="1041620" cy="1178665"/>
          </a:xfrm>
          <a:prstGeom prst="rect">
            <a:avLst/>
          </a:prstGeom>
          <a:noFill/>
          <a:ln>
            <a:noFill/>
          </a:ln>
        </p:spPr>
      </p:pic>
      <p:pic>
        <p:nvPicPr>
          <p:cNvPr id="5" name="Рисунок 4" descr="Агрессивный ребенок"/>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3789040"/>
            <a:ext cx="1137036" cy="1137036"/>
          </a:xfrm>
          <a:prstGeom prst="rect">
            <a:avLst/>
          </a:prstGeom>
          <a:noFill/>
          <a:ln>
            <a:noFill/>
          </a:ln>
        </p:spPr>
      </p:pic>
      <p:pic>
        <p:nvPicPr>
          <p:cNvPr id="6" name="Рисунок 5" descr="ребенок боится детей, грустный ребенок"/>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5373216"/>
            <a:ext cx="634386" cy="11847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60398" y="59323"/>
            <a:ext cx="842320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Мотивы плохого поведения учащихся и стратегии поведения педагогов в таких случаях.</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0" y="476671"/>
          <a:ext cx="9143999" cy="6418095"/>
        </p:xfrm>
        <a:graphic>
          <a:graphicData uri="http://schemas.openxmlformats.org/drawingml/2006/table">
            <a:tbl>
              <a:tblPr/>
              <a:tblGrid>
                <a:gridCol w="1040858"/>
                <a:gridCol w="2087975"/>
                <a:gridCol w="1963162"/>
                <a:gridCol w="1963162"/>
                <a:gridCol w="2088842"/>
              </a:tblGrid>
              <a:tr h="339463">
                <a:tc>
                  <a:txBody>
                    <a:bodyPr/>
                    <a:lstStyle/>
                    <a:p>
                      <a:pPr algn="ctr">
                        <a:spcAft>
                          <a:spcPts val="0"/>
                        </a:spcAft>
                      </a:pPr>
                      <a:endParaRPr lang="ru-RU" sz="1400" dirty="0">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002060"/>
                          </a:solidFill>
                          <a:latin typeface="Times New Roman"/>
                          <a:ea typeface="Calibri"/>
                          <a:cs typeface="Times New Roman"/>
                        </a:rPr>
                        <a:t>Привлечение внимание</a:t>
                      </a:r>
                      <a:endParaRPr lang="ru-RU" sz="1400" dirty="0">
                        <a:solidFill>
                          <a:srgbClr val="00206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00B050"/>
                          </a:solidFill>
                          <a:latin typeface="Times New Roman"/>
                          <a:ea typeface="Calibri"/>
                          <a:cs typeface="Times New Roman"/>
                        </a:rPr>
                        <a:t>Власть</a:t>
                      </a:r>
                      <a:endParaRPr lang="ru-RU" sz="1400" dirty="0">
                        <a:solidFill>
                          <a:srgbClr val="00B05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FF0000"/>
                          </a:solidFill>
                          <a:latin typeface="Times New Roman"/>
                          <a:ea typeface="Calibri"/>
                          <a:cs typeface="Times New Roman"/>
                        </a:rPr>
                        <a:t>Месть</a:t>
                      </a:r>
                      <a:endParaRPr lang="ru-RU" sz="1400" dirty="0">
                        <a:solidFill>
                          <a:srgbClr val="FF000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660066"/>
                          </a:solidFill>
                          <a:latin typeface="Times New Roman"/>
                          <a:ea typeface="Calibri"/>
                          <a:cs typeface="Times New Roman"/>
                        </a:rPr>
                        <a:t>Избегание неудачи</a:t>
                      </a:r>
                      <a:endParaRPr lang="ru-RU" sz="1400" dirty="0">
                        <a:solidFill>
                          <a:srgbClr val="660066"/>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749">
                <a:tc>
                  <a:txBody>
                    <a:bodyPr/>
                    <a:lstStyle/>
                    <a:p>
                      <a:pPr>
                        <a:spcAft>
                          <a:spcPts val="0"/>
                        </a:spcAft>
                      </a:pPr>
                      <a:r>
                        <a:rPr lang="ru-RU" sz="1400" b="1" dirty="0">
                          <a:solidFill>
                            <a:srgbClr val="7030A0"/>
                          </a:solidFill>
                          <a:latin typeface="Times New Roman"/>
                          <a:ea typeface="Calibri"/>
                          <a:cs typeface="Times New Roman"/>
                        </a:rPr>
                        <a:t>Социальные </a:t>
                      </a:r>
                      <a:r>
                        <a:rPr lang="ru-RU" sz="1400" b="1" dirty="0" err="1">
                          <a:solidFill>
                            <a:srgbClr val="7030A0"/>
                          </a:solidFill>
                          <a:latin typeface="Times New Roman"/>
                          <a:ea typeface="Calibri"/>
                          <a:cs typeface="Times New Roman"/>
                        </a:rPr>
                        <a:t>причи-ны</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Эмоциональная холодность родителей, внимание уделяется плохому, а не хорошему</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Мода на сильную личность, отсутствие примеров конструктивного подчинения в окружении ребенка</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Рост насилия в обществе</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Слишком высокие требования родителей и учителей</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93">
                <a:tc>
                  <a:txBody>
                    <a:bodyPr/>
                    <a:lstStyle/>
                    <a:p>
                      <a:pPr>
                        <a:spcAft>
                          <a:spcPts val="0"/>
                        </a:spcAft>
                      </a:pPr>
                      <a:r>
                        <a:rPr lang="ru-RU" sz="1400" b="1" dirty="0">
                          <a:solidFill>
                            <a:srgbClr val="7030A0"/>
                          </a:solidFill>
                          <a:latin typeface="Times New Roman"/>
                          <a:ea typeface="Calibri"/>
                          <a:cs typeface="Times New Roman"/>
                        </a:rPr>
                        <a:t>Сущность </a:t>
                      </a:r>
                      <a:r>
                        <a:rPr lang="ru-RU" sz="1400" b="1" dirty="0" err="1">
                          <a:solidFill>
                            <a:srgbClr val="7030A0"/>
                          </a:solidFill>
                          <a:latin typeface="Times New Roman"/>
                          <a:ea typeface="Calibri"/>
                          <a:cs typeface="Times New Roman"/>
                        </a:rPr>
                        <a:t>поведе-ния</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Получать особое внимание</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«Ты мне ничего не сделаешь»</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Вредить в ответ на обиду</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«Не буду и пробовать, все равно не получится»</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925">
                <a:tc>
                  <a:txBody>
                    <a:bodyPr/>
                    <a:lstStyle/>
                    <a:p>
                      <a:pPr>
                        <a:spcAft>
                          <a:spcPts val="0"/>
                        </a:spcAft>
                      </a:pPr>
                      <a:r>
                        <a:rPr lang="ru-RU" sz="1400" b="1" dirty="0">
                          <a:solidFill>
                            <a:srgbClr val="7030A0"/>
                          </a:solidFill>
                          <a:latin typeface="Times New Roman"/>
                          <a:ea typeface="Calibri"/>
                          <a:cs typeface="Times New Roman"/>
                        </a:rPr>
                        <a:t>Сильные стороны </a:t>
                      </a:r>
                      <a:r>
                        <a:rPr lang="ru-RU" sz="1400" b="1" dirty="0" err="1">
                          <a:solidFill>
                            <a:srgbClr val="7030A0"/>
                          </a:solidFill>
                          <a:latin typeface="Times New Roman"/>
                          <a:ea typeface="Calibri"/>
                          <a:cs typeface="Times New Roman"/>
                        </a:rPr>
                        <a:t>поведе-ния</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Потребность в контакте с учителем</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Смелость, сопротивление влияниям</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Способность защитить себя от боли и обид</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Нет </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166">
                <a:tc>
                  <a:txBody>
                    <a:bodyPr/>
                    <a:lstStyle/>
                    <a:p>
                      <a:pPr>
                        <a:spcAft>
                          <a:spcPts val="0"/>
                        </a:spcAft>
                      </a:pPr>
                      <a:r>
                        <a:rPr lang="ru-RU" sz="1400" b="1" dirty="0">
                          <a:solidFill>
                            <a:srgbClr val="7030A0"/>
                          </a:solidFill>
                          <a:latin typeface="Times New Roman"/>
                          <a:ea typeface="Calibri"/>
                          <a:cs typeface="Times New Roman"/>
                        </a:rPr>
                        <a:t>Реакция учителя: эмоции</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Раздражение, негодование</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Гнев, негодование, может быть страх</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Обида, боль, опустошение в дополнение к негодованию и страху</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Профессиональная беспомощность</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925">
                <a:tc>
                  <a:txBody>
                    <a:bodyPr/>
                    <a:lstStyle/>
                    <a:p>
                      <a:pPr>
                        <a:spcAft>
                          <a:spcPts val="0"/>
                        </a:spcAft>
                      </a:pPr>
                      <a:r>
                        <a:rPr lang="ru-RU" sz="1400" b="1" dirty="0">
                          <a:solidFill>
                            <a:srgbClr val="7030A0"/>
                          </a:solidFill>
                          <a:latin typeface="Times New Roman"/>
                          <a:ea typeface="Calibri"/>
                          <a:cs typeface="Times New Roman"/>
                        </a:rPr>
                        <a:t>Реакция учителя: импульс</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Сделать замечание</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Прекратить выходку с помощью физического воздействия</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Немедленно ответить силой или уйти из ситуации</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Оправдаться и объяснить неудачу с помощью специалиста</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925">
                <a:tc>
                  <a:txBody>
                    <a:bodyPr/>
                    <a:lstStyle/>
                    <a:p>
                      <a:pPr>
                        <a:spcAft>
                          <a:spcPts val="0"/>
                        </a:spcAft>
                      </a:pPr>
                      <a:r>
                        <a:rPr lang="ru-RU" sz="1400" b="1" dirty="0">
                          <a:solidFill>
                            <a:srgbClr val="7030A0"/>
                          </a:solidFill>
                          <a:latin typeface="Times New Roman"/>
                          <a:ea typeface="Calibri"/>
                          <a:cs typeface="Times New Roman"/>
                        </a:rPr>
                        <a:t>Реакция ученика</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Временно прекращает</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Прекращает выходку, когда сам решит</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Прекращает выходку, когда сам решит</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Попадает в зависимость от учителя: продолжает ничего не делать</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749">
                <a:tc>
                  <a:txBody>
                    <a:bodyPr/>
                    <a:lstStyle/>
                    <a:p>
                      <a:pPr>
                        <a:spcAft>
                          <a:spcPts val="0"/>
                        </a:spcAft>
                      </a:pPr>
                      <a:r>
                        <a:rPr lang="ru-RU" sz="1400" b="1" dirty="0">
                          <a:solidFill>
                            <a:srgbClr val="7030A0"/>
                          </a:solidFill>
                          <a:latin typeface="Times New Roman"/>
                          <a:ea typeface="Calibri"/>
                          <a:cs typeface="Times New Roman"/>
                        </a:rPr>
                        <a:t>Способы предотвращения</a:t>
                      </a:r>
                      <a:endParaRPr lang="ru-RU" sz="1400" dirty="0">
                        <a:solidFill>
                          <a:srgbClr val="7030A0"/>
                        </a:solidFill>
                        <a:latin typeface="Times New Roman"/>
                        <a:ea typeface="Calibri"/>
                        <a:cs typeface="Times New Roman"/>
                      </a:endParaRP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solidFill>
                            <a:srgbClr val="002060"/>
                          </a:solidFill>
                          <a:latin typeface="Times New Roman"/>
                          <a:ea typeface="Calibri"/>
                          <a:cs typeface="Times New Roman"/>
                        </a:rPr>
                        <a:t>Учить детей привлекать к себе внимание приемлемыми способами; оказывать внимание за хорошее поведение</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00B050"/>
                          </a:solidFill>
                          <a:latin typeface="Times New Roman"/>
                          <a:ea typeface="Calibri"/>
                          <a:cs typeface="Times New Roman"/>
                        </a:rPr>
                        <a:t>Уходить от конфронтации; отдавать часть своих организационных функций</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FF0000"/>
                          </a:solidFill>
                          <a:latin typeface="Times New Roman"/>
                          <a:ea typeface="Calibri"/>
                          <a:cs typeface="Times New Roman"/>
                        </a:rPr>
                        <a:t>Строить отношения с учеником по принципу заботы о нем</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solidFill>
                            <a:srgbClr val="660066"/>
                          </a:solidFill>
                          <a:latin typeface="Times New Roman"/>
                          <a:ea typeface="Calibri"/>
                          <a:cs typeface="Times New Roman"/>
                        </a:rPr>
                        <a:t>Поддержка ученика, что бы его установка «Я не могу» сменилась на установку «Я могу»</a:t>
                      </a:r>
                    </a:p>
                  </a:txBody>
                  <a:tcPr marL="47501" marR="4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611560" y="201850"/>
            <a:ext cx="806489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Педагогическая ситуация :</a:t>
            </a:r>
          </a:p>
          <a:p>
            <a:pPr marL="0" marR="0" lvl="0" indent="0" algn="l"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Учитель:</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У тебя полно двоек и пропусков. Скоро конец четверти. Когда ты начнешь учиться?</a:t>
            </a:r>
            <a:r>
              <a:rPr kumimoji="0" lang="ru-RU" sz="24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Ученик:</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 что париться? Все равно за год тройку поставите. Школе же не нужны второгодники</a:t>
            </a:r>
            <a:r>
              <a:rPr kumimoji="0" lang="ru-RU" sz="24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1"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Мотив</a:t>
            </a:r>
            <a:r>
              <a:rPr kumimoji="0" lang="ru-RU" sz="2400" b="1" i="1" u="none" strike="noStrike" cap="none" normalizeH="0" dirty="0" smtClean="0">
                <a:ln>
                  <a:noFill/>
                </a:ln>
                <a:solidFill>
                  <a:srgbClr val="6600CC"/>
                </a:solidFill>
                <a:effectLst/>
                <a:latin typeface="Times New Roman" pitchFamily="18" charset="0"/>
                <a:ea typeface="Calibri" pitchFamily="34" charset="0"/>
                <a:cs typeface="Times New Roman" pitchFamily="18" charset="0"/>
              </a:rPr>
              <a:t> поведения ученика </a:t>
            </a:r>
            <a:r>
              <a:rPr kumimoji="0" lang="ru-RU" sz="2400" b="0" i="0" u="none" strike="noStrike" cap="none" normalizeH="0" dirty="0" smtClean="0">
                <a:ln>
                  <a:noFill/>
                </a:ln>
                <a:solidFill>
                  <a:srgbClr val="6600CC"/>
                </a:solidFill>
                <a:effectLst/>
                <a:latin typeface="Times New Roman" pitchFamily="18" charset="0"/>
                <a:ea typeface="Calibri" pitchFamily="34" charset="0"/>
                <a:cs typeface="Times New Roman" pitchFamily="18" charset="0"/>
              </a:rPr>
              <a:t>: избегание неудачи</a:t>
            </a:r>
          </a:p>
          <a:p>
            <a:pPr lvl="0" fontAlgn="base">
              <a:spcBef>
                <a:spcPct val="0"/>
              </a:spcBef>
              <a:spcAft>
                <a:spcPct val="0"/>
              </a:spcAft>
            </a:pPr>
            <a:r>
              <a:rPr lang="ru-RU" sz="2400" b="1" i="1" dirty="0" smtClean="0">
                <a:solidFill>
                  <a:srgbClr val="6600CC"/>
                </a:solidFill>
                <a:latin typeface="Times New Roman" pitchFamily="18" charset="0"/>
                <a:ea typeface="Calibri" pitchFamily="34" charset="0"/>
                <a:cs typeface="Times New Roman" pitchFamily="18" charset="0"/>
              </a:rPr>
              <a:t>Реакция учителя: </a:t>
            </a:r>
            <a:r>
              <a:rPr lang="ru-RU" sz="2400" dirty="0" smtClean="0">
                <a:solidFill>
                  <a:srgbClr val="6600CC"/>
                </a:solidFill>
                <a:latin typeface="Times New Roman" pitchFamily="18" charset="0"/>
                <a:ea typeface="Calibri" pitchFamily="34" charset="0"/>
                <a:cs typeface="Times New Roman" pitchFamily="18" charset="0"/>
              </a:rPr>
              <a:t>Поддержка </a:t>
            </a:r>
            <a:r>
              <a:rPr lang="ru-RU" sz="2400" dirty="0">
                <a:solidFill>
                  <a:srgbClr val="6600CC"/>
                </a:solidFill>
                <a:latin typeface="Times New Roman" pitchFamily="18" charset="0"/>
                <a:ea typeface="Calibri" pitchFamily="34" charset="0"/>
                <a:cs typeface="Times New Roman" pitchFamily="18" charset="0"/>
              </a:rPr>
              <a:t>ученика, что бы его установка «Я не могу» сменилась на установку «Я могу»</a:t>
            </a:r>
          </a:p>
          <a:p>
            <a:pPr marL="0" marR="0" lvl="0" indent="0" algn="l" defTabSz="914400" rtl="0" eaLnBrk="1" fontAlgn="base" latinLnBrk="0" hangingPunct="1">
              <a:lnSpc>
                <a:spcPct val="100000"/>
              </a:lnSpc>
              <a:spcBef>
                <a:spcPct val="0"/>
              </a:spcBef>
              <a:spcAft>
                <a:spcPct val="0"/>
              </a:spcAft>
              <a:buClrTx/>
              <a:buSzTx/>
              <a:tabLst/>
            </a:pPr>
            <a:endParaRPr kumimoji="0" lang="ru-RU" sz="2400" b="0" i="0" u="none" strike="noStrike" cap="none" normalizeH="0" dirty="0" smtClean="0">
              <a:ln>
                <a:noFill/>
              </a:ln>
              <a:solidFill>
                <a:srgbClr val="6600CC"/>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5076056" y="4221088"/>
            <a:ext cx="4067944" cy="2636912"/>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23528" y="257756"/>
            <a:ext cx="784887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Упражнение «</a:t>
            </a: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Найди мотив».</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ru-RU"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Ученица сидит на уроке и рыдает».</a:t>
            </a:r>
            <a:endParaRPr kumimoji="0" lang="ru-RU" sz="24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ru-RU" sz="24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Мотив этого поведения можно определить лишь по дополнительным сведениям:</a:t>
            </a:r>
          </a:p>
          <a:p>
            <a:pPr marL="0" marR="0" lvl="0" indent="0"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 подошли к девочке, и плач сразу же прекратился – это «привлечение внимания».</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Вы подошли к ней, и плач стал громче – это «власть».</a:t>
            </a:r>
            <a:endParaRPr kumimoji="0" lang="ru-RU"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Если все происходит на вашем открытом уроке в присутствии комиссии – это «месть».</a:t>
            </a: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Если ученице нужно отвечать, а она боится или не может – это «избегание неудачи».</a:t>
            </a:r>
            <a:endParaRPr kumimoji="0" lang="ru-RU" sz="2400" b="0" i="0" u="none" strike="noStrike" cap="none" normalizeH="0" baseline="0" dirty="0" smtClean="0">
              <a:ln>
                <a:noFill/>
              </a:ln>
              <a:solidFill>
                <a:schemeClr val="accent6"/>
              </a:solidFill>
              <a:effectLst/>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5615608" y="4869160"/>
            <a:ext cx="3528392" cy="1988840"/>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12"/>
            <a:ext cx="4329114" cy="1143000"/>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fontAlgn="auto">
              <a:spcAft>
                <a:spcPts val="0"/>
              </a:spcAft>
              <a:defRPr/>
            </a:pPr>
            <a:r>
              <a:rPr lang="ru-RU" sz="3200" dirty="0" smtClean="0">
                <a:solidFill>
                  <a:srgbClr val="A50021"/>
                </a:solidFill>
              </a:rPr>
              <a:t>Помощь подросткам с девиантным поведением.</a:t>
            </a:r>
            <a:endParaRPr lang="ru-RU" sz="3200" dirty="0">
              <a:solidFill>
                <a:srgbClr val="A50021"/>
              </a:solidFill>
            </a:endParaRPr>
          </a:p>
        </p:txBody>
      </p:sp>
      <p:sp>
        <p:nvSpPr>
          <p:cNvPr id="27651" name="Содержимое 2"/>
          <p:cNvSpPr>
            <a:spLocks noGrp="1"/>
          </p:cNvSpPr>
          <p:nvPr>
            <p:ph idx="1"/>
          </p:nvPr>
        </p:nvSpPr>
        <p:spPr>
          <a:xfrm>
            <a:off x="385762" y="1928802"/>
            <a:ext cx="4614866" cy="45259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ru-RU" sz="2800" dirty="0" smtClean="0">
                <a:solidFill>
                  <a:srgbClr val="6600CC"/>
                </a:solidFill>
              </a:rPr>
              <a:t>Индивидуальные консультации.</a:t>
            </a:r>
          </a:p>
          <a:p>
            <a:r>
              <a:rPr lang="ru-RU" sz="2800" dirty="0" smtClean="0">
                <a:solidFill>
                  <a:srgbClr val="6600CC"/>
                </a:solidFill>
              </a:rPr>
              <a:t>Помощь психолога.</a:t>
            </a:r>
          </a:p>
          <a:p>
            <a:r>
              <a:rPr lang="ru-RU" sz="2800" dirty="0" smtClean="0">
                <a:solidFill>
                  <a:srgbClr val="6600CC"/>
                </a:solidFill>
              </a:rPr>
              <a:t>Со стороны классного руководителя: работа с родителями, составление памяток по методам воспитания таких детей</a:t>
            </a:r>
          </a:p>
          <a:p>
            <a:r>
              <a:rPr lang="ru-RU" sz="2800" dirty="0" smtClean="0">
                <a:solidFill>
                  <a:srgbClr val="6600CC"/>
                </a:solidFill>
              </a:rPr>
              <a:t>Педагогическая поддержка и общение. Вовлечение таких детей во внеклассную работу и </a:t>
            </a:r>
            <a:r>
              <a:rPr lang="ru-RU" sz="2800" dirty="0" err="1" smtClean="0">
                <a:solidFill>
                  <a:srgbClr val="6600CC"/>
                </a:solidFill>
              </a:rPr>
              <a:t>внеучебную</a:t>
            </a:r>
            <a:r>
              <a:rPr lang="ru-RU" sz="2800" dirty="0" smtClean="0">
                <a:solidFill>
                  <a:srgbClr val="6600CC"/>
                </a:solidFill>
              </a:rPr>
              <a:t> деятельность. </a:t>
            </a:r>
          </a:p>
        </p:txBody>
      </p:sp>
      <p:pic>
        <p:nvPicPr>
          <p:cNvPr id="37890" name="Picture 2" descr="D:\Disk C\Admin\Мои документы\Инна\фото на нов.презент\167332.jpg"/>
          <p:cNvPicPr>
            <a:picLocks noChangeAspect="1" noChangeArrowheads="1"/>
          </p:cNvPicPr>
          <p:nvPr/>
        </p:nvPicPr>
        <p:blipFill>
          <a:blip r:embed="rId3" cstate="print"/>
          <a:srcRect/>
          <a:stretch>
            <a:fillRect/>
          </a:stretch>
        </p:blipFill>
        <p:spPr bwMode="auto">
          <a:xfrm>
            <a:off x="5286380" y="571480"/>
            <a:ext cx="3643338" cy="2643206"/>
          </a:xfrm>
          <a:prstGeom prst="rect">
            <a:avLst/>
          </a:prstGeom>
          <a:noFill/>
        </p:spPr>
      </p:pic>
      <p:pic>
        <p:nvPicPr>
          <p:cNvPr id="37891" name="Picture 3" descr="D:\Disk C\Admin\Мои документы\Инна\фото на нов.презент\vrednye-privychki-4.jpg"/>
          <p:cNvPicPr>
            <a:picLocks noChangeAspect="1" noChangeArrowheads="1"/>
          </p:cNvPicPr>
          <p:nvPr/>
        </p:nvPicPr>
        <p:blipFill>
          <a:blip r:embed="rId4" cstate="print"/>
          <a:srcRect/>
          <a:stretch>
            <a:fillRect/>
          </a:stretch>
        </p:blipFill>
        <p:spPr bwMode="auto">
          <a:xfrm>
            <a:off x="5357818" y="3643314"/>
            <a:ext cx="3571900" cy="2714644"/>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428860" y="214290"/>
            <a:ext cx="4429156" cy="769441"/>
          </a:xfrm>
          <a:prstGeom prst="rect">
            <a:avLst/>
          </a:prstGeom>
        </p:spPr>
        <p:txBody>
          <a:bodyPr wrap="square">
            <a:spAutoFit/>
          </a:bodyPr>
          <a:lstStyle/>
          <a:p>
            <a:pPr algn="ctr"/>
            <a:r>
              <a:rPr lang="ru-RU" sz="44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ЗАДАЧИ:</a:t>
            </a:r>
            <a:endParaRPr lang="ru-RU" sz="4400" b="1" cap="all" spc="0"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aphicFrame>
        <p:nvGraphicFramePr>
          <p:cNvPr id="4" name="Схема 3"/>
          <p:cNvGraphicFramePr/>
          <p:nvPr/>
        </p:nvGraphicFramePr>
        <p:xfrm>
          <a:off x="500034" y="928670"/>
          <a:ext cx="8429684"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8488C4">
                <a:alpha val="24000"/>
              </a:srgbClr>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429124" y="500042"/>
            <a:ext cx="4500594" cy="5940088"/>
          </a:xfrm>
          <a:prstGeom prst="rect">
            <a:avLst/>
          </a:prstGeom>
          <a:blipFill>
            <a:blip r:embed="rId2" cstate="print">
              <a:lum contrast="21000"/>
            </a:blip>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Человек тонул в болоте. Во все горло он звал на помощь. Один решил помочь бедняге. «Дай мне свою руку, закричал он утопающему. – Я вытащу тебя из болота!» Но человек все больше и больше увязал в грязи и только продолжал взывать о помощи. «Дай мне свою руку», - снова и снова требовал человек на берегу. Но ответом был только жалобный крик о помощи. Подошел еще один человек и сказал: «Ты разве не видишь, что он никогда не подаст тебе свою руку, ведь он не может. Ты должен протянуть ему свою. Только тогда ты сможешь его спасти». Эта притча как нельзя лучше показывает, как нужно себя вести при взаимодействии с </a:t>
            </a:r>
            <a:r>
              <a:rPr kumimoji="0" lang="ru-RU" sz="2000" b="0" i="0" u="none" strike="noStrike" cap="none" normalizeH="0" baseline="0" dirty="0" err="1" smtClean="0">
                <a:ln>
                  <a:noFill/>
                </a:ln>
                <a:solidFill>
                  <a:srgbClr val="660033"/>
                </a:solidFill>
                <a:effectLst/>
                <a:latin typeface="Calibri" pitchFamily="34" charset="0"/>
                <a:ea typeface="Times New Roman" pitchFamily="18" charset="0"/>
                <a:cs typeface="Times New Roman" pitchFamily="18" charset="0"/>
              </a:rPr>
              <a:t>девиантным</a:t>
            </a: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 подростком.</a:t>
            </a:r>
            <a:endParaRPr kumimoji="0" lang="ru-RU" sz="2000" b="0" i="0" u="none" strike="noStrike" cap="none" normalizeH="0" baseline="0" dirty="0" smtClean="0">
              <a:ln>
                <a:noFill/>
              </a:ln>
              <a:solidFill>
                <a:srgbClr val="660033"/>
              </a:solidFill>
              <a:effectLst/>
              <a:latin typeface="Arial" pitchFamily="34" charset="0"/>
            </a:endParaRPr>
          </a:p>
        </p:txBody>
      </p:sp>
      <p:pic>
        <p:nvPicPr>
          <p:cNvPr id="38914" name="Picture 2" descr="D:\Disk C\Admin\Мои документы\Инна\фото на нов.презент\detskie_kaprizi1.jpg"/>
          <p:cNvPicPr>
            <a:picLocks noChangeAspect="1" noChangeArrowheads="1"/>
          </p:cNvPicPr>
          <p:nvPr/>
        </p:nvPicPr>
        <p:blipFill>
          <a:blip r:embed="rId3" cstate="print"/>
          <a:srcRect/>
          <a:stretch>
            <a:fillRect/>
          </a:stretch>
        </p:blipFill>
        <p:spPr bwMode="auto">
          <a:xfrm>
            <a:off x="714348" y="293682"/>
            <a:ext cx="2643206" cy="2921004"/>
          </a:xfrm>
          <a:prstGeom prst="rect">
            <a:avLst/>
          </a:prstGeom>
          <a:noFill/>
        </p:spPr>
      </p:pic>
      <p:pic>
        <p:nvPicPr>
          <p:cNvPr id="38915" name="Picture 3" descr="D:\Disk C\Admin\Мои документы\Инна\фото на нов.презент\149_BDR.jpg"/>
          <p:cNvPicPr>
            <a:picLocks noChangeAspect="1" noChangeArrowheads="1"/>
          </p:cNvPicPr>
          <p:nvPr/>
        </p:nvPicPr>
        <p:blipFill>
          <a:blip r:embed="rId4" cstate="print"/>
          <a:srcRect/>
          <a:stretch>
            <a:fillRect/>
          </a:stretch>
        </p:blipFill>
        <p:spPr bwMode="auto">
          <a:xfrm>
            <a:off x="571472" y="3786190"/>
            <a:ext cx="3333750" cy="2590800"/>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44" y="0"/>
            <a:ext cx="5500726" cy="6863417"/>
          </a:xfrm>
          <a:prstGeom prst="rect">
            <a:avLst/>
          </a:prstGeom>
          <a:gradFill flip="none" rotWithShape="1">
            <a:gsLst>
              <a:gs pos="0">
                <a:srgbClr val="000082"/>
              </a:gs>
              <a:gs pos="30000">
                <a:srgbClr val="66008F"/>
              </a:gs>
              <a:gs pos="64999">
                <a:srgbClr val="BA0066"/>
              </a:gs>
              <a:gs pos="89999">
                <a:srgbClr val="FF0000"/>
              </a:gs>
              <a:gs pos="100000">
                <a:srgbClr val="FF8200"/>
              </a:gs>
            </a:gsLst>
            <a:lin ang="81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Ведь такие школьники очень трудно поддаются воспитанию, они не умеют подчиняться требованиям, которые культурный коллектив предъявляет ребенку как своему члену. И мы в первую очередь обязаны протянуть подростку руку помощи, помочь ребенку найти себя. Для этого у нас есть широкие </a:t>
            </a:r>
            <a:r>
              <a:rPr kumimoji="0" lang="ru-RU" sz="2000" b="0" i="0" u="sng"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возможности внеурочной воспитательной работы.</a:t>
            </a: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Необходимо с их помощью найти для ребенка такую деятельность, в которой он почувствовал бы состояние успеха, в которой мог бы самоутвердиться. Необходимо искать такие пути воспитания, которые бы помогли ребенку понять, что он – не хуже других, что он – тоже личность и тоже достоин уважения, хотя он внесен в когорту трудновоспитуемых, у него пониженная работоспособность, низкая успеваемость, слабое развитие интеллектуальной, волевой и эмоциональной сферы, недостатки биологического и физического развития.</a:t>
            </a:r>
            <a:endParaRPr kumimoji="0" lang="ru-RU" sz="2000" b="0" i="0" u="none" strike="noStrike" cap="none" normalizeH="0" baseline="0" dirty="0" smtClean="0">
              <a:ln>
                <a:noFill/>
              </a:ln>
              <a:solidFill>
                <a:schemeClr val="bg1"/>
              </a:solidFill>
              <a:effectLst/>
              <a:latin typeface="Arial" pitchFamily="34" charset="0"/>
            </a:endParaRPr>
          </a:p>
        </p:txBody>
      </p:sp>
      <p:pic>
        <p:nvPicPr>
          <p:cNvPr id="45058" name="Picture 2" descr="D:\Disk C\Admin\Мои документы\Инна\фото на нов.презент\538214.png"/>
          <p:cNvPicPr>
            <a:picLocks noChangeAspect="1" noChangeArrowheads="1"/>
          </p:cNvPicPr>
          <p:nvPr/>
        </p:nvPicPr>
        <p:blipFill>
          <a:blip r:embed="rId3" cstate="print"/>
          <a:srcRect/>
          <a:stretch>
            <a:fillRect/>
          </a:stretch>
        </p:blipFill>
        <p:spPr bwMode="auto">
          <a:xfrm>
            <a:off x="5786446" y="785795"/>
            <a:ext cx="3143272" cy="5286412"/>
          </a:xfrm>
          <a:prstGeom prst="rect">
            <a:avLst/>
          </a:prstGeom>
          <a:noFill/>
        </p:spPr>
      </p:pic>
    </p:spTree>
  </p:cSld>
  <p:clrMapOvr>
    <a:masterClrMapping/>
  </p:clrMapOvr>
  <p:transition>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p:bgPr>
    </p:bg>
    <p:spTree>
      <p:nvGrpSpPr>
        <p:cNvPr id="1" name=""/>
        <p:cNvGrpSpPr/>
        <p:nvPr/>
      </p:nvGrpSpPr>
      <p:grpSpPr>
        <a:xfrm>
          <a:off x="0" y="0"/>
          <a:ext cx="0" cy="0"/>
          <a:chOff x="0" y="0"/>
          <a:chExt cx="0" cy="0"/>
        </a:xfrm>
      </p:grpSpPr>
      <p:pic>
        <p:nvPicPr>
          <p:cNvPr id="46082" name="Picture 2" descr="D:\Disk C\Admin\Мои документы\Инна\фото на нов.презент\the_coolest_kids_48.jpg"/>
          <p:cNvPicPr>
            <a:picLocks noChangeAspect="1" noChangeArrowheads="1"/>
          </p:cNvPicPr>
          <p:nvPr/>
        </p:nvPicPr>
        <p:blipFill>
          <a:blip r:embed="rId2" cstate="print"/>
          <a:srcRect/>
          <a:stretch>
            <a:fillRect/>
          </a:stretch>
        </p:blipFill>
        <p:spPr bwMode="auto">
          <a:xfrm>
            <a:off x="142845" y="95250"/>
            <a:ext cx="2714643" cy="3262312"/>
          </a:xfrm>
          <a:prstGeom prst="rect">
            <a:avLst/>
          </a:prstGeom>
          <a:noFill/>
        </p:spPr>
      </p:pic>
      <p:sp>
        <p:nvSpPr>
          <p:cNvPr id="3" name="Прямоугольник 2"/>
          <p:cNvSpPr/>
          <p:nvPr/>
        </p:nvSpPr>
        <p:spPr>
          <a:xfrm>
            <a:off x="2643174" y="2677065"/>
            <a:ext cx="3714776"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txBody>
          <a:bodyPr wrap="square" lIns="91440" tIns="45720" rIns="91440" bIns="45720">
            <a:spAutoFit/>
          </a:bodyPr>
          <a:lstStyle/>
          <a:p>
            <a:pPr algn="ctr"/>
            <a:r>
              <a:rPr lang="ru-RU" sz="4000" b="1" spc="300" dirty="0" smtClean="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rPr>
              <a:t>СПАСИБО ЗА ВНИМАНИЕ</a:t>
            </a:r>
            <a:endParaRPr lang="ru-RU" sz="4000" b="1" cap="none" spc="300" dirty="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endParaRPr>
          </a:p>
        </p:txBody>
      </p:sp>
      <p:pic>
        <p:nvPicPr>
          <p:cNvPr id="46083" name="Picture 3" descr="D:\Disk C\Admin\Мои документы\Инна\фото на нов.презент\rebenok_materitsy.jpg"/>
          <p:cNvPicPr>
            <a:picLocks noChangeAspect="1" noChangeArrowheads="1"/>
          </p:cNvPicPr>
          <p:nvPr/>
        </p:nvPicPr>
        <p:blipFill>
          <a:blip r:embed="rId3" cstate="print"/>
          <a:srcRect/>
          <a:stretch>
            <a:fillRect/>
          </a:stretch>
        </p:blipFill>
        <p:spPr bwMode="auto">
          <a:xfrm>
            <a:off x="5572132" y="4071942"/>
            <a:ext cx="3357586" cy="2500329"/>
          </a:xfrm>
          <a:prstGeom prst="rect">
            <a:avLst/>
          </a:prstGeom>
          <a:noFill/>
        </p:spPr>
      </p:pic>
      <p:pic>
        <p:nvPicPr>
          <p:cNvPr id="46085" name="Picture 5" descr="D:\Disk C\Admin\Мои документы\Инна\фото на нов.презент\4188.jpg"/>
          <p:cNvPicPr>
            <a:picLocks noChangeAspect="1" noChangeArrowheads="1"/>
          </p:cNvPicPr>
          <p:nvPr/>
        </p:nvPicPr>
        <p:blipFill>
          <a:blip r:embed="rId4" cstate="print"/>
          <a:srcRect/>
          <a:stretch>
            <a:fillRect/>
          </a:stretch>
        </p:blipFill>
        <p:spPr bwMode="auto">
          <a:xfrm>
            <a:off x="214282" y="4143380"/>
            <a:ext cx="3643338" cy="2500330"/>
          </a:xfrm>
          <a:prstGeom prst="rect">
            <a:avLst/>
          </a:prstGeom>
          <a:noFill/>
        </p:spPr>
      </p:pic>
      <p:pic>
        <p:nvPicPr>
          <p:cNvPr id="46086" name="Picture 6" descr="D:\Disk C\Admin\Мои документы\Инна\фото на нов.презент\141064.jpg"/>
          <p:cNvPicPr>
            <a:picLocks noChangeAspect="1" noChangeArrowheads="1"/>
          </p:cNvPicPr>
          <p:nvPr/>
        </p:nvPicPr>
        <p:blipFill>
          <a:blip r:embed="rId5" cstate="print"/>
          <a:srcRect/>
          <a:stretch>
            <a:fillRect/>
          </a:stretch>
        </p:blipFill>
        <p:spPr bwMode="auto">
          <a:xfrm>
            <a:off x="5786446" y="214290"/>
            <a:ext cx="3214710" cy="2571768"/>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gradFill>
            <a:gsLst>
              <a:gs pos="0">
                <a:srgbClr val="49D1E3"/>
              </a:gs>
              <a:gs pos="50000">
                <a:schemeClr val="accent1">
                  <a:tint val="44500"/>
                  <a:satMod val="160000"/>
                </a:schemeClr>
              </a:gs>
              <a:gs pos="100000">
                <a:schemeClr val="accent1">
                  <a:tint val="23500"/>
                  <a:satMod val="160000"/>
                </a:schemeClr>
              </a:gs>
            </a:gsLst>
            <a:lin ang="2700000" scaled="1"/>
          </a:gradFill>
        </p:spPr>
        <p:txBody>
          <a:bodyPr>
            <a:normAutofit/>
          </a:bodyPr>
          <a:lstStyle/>
          <a:p>
            <a:r>
              <a:rPr lang="ru-RU" sz="2000" dirty="0" smtClean="0"/>
              <a:t/>
            </a:r>
            <a:br>
              <a:rPr lang="ru-RU" sz="2000" dirty="0" smtClean="0"/>
            </a:br>
            <a:endParaRPr lang="ru-RU" sz="2000" dirty="0">
              <a:solidFill>
                <a:schemeClr val="accent6">
                  <a:lumMod val="50000"/>
                </a:schemeClr>
              </a:solidFill>
            </a:endParaRPr>
          </a:p>
        </p:txBody>
      </p:sp>
      <p:sp>
        <p:nvSpPr>
          <p:cNvPr id="3" name="Прямоугольник 2"/>
          <p:cNvSpPr/>
          <p:nvPr/>
        </p:nvSpPr>
        <p:spPr>
          <a:xfrm>
            <a:off x="428596" y="357166"/>
            <a:ext cx="8215370" cy="1077218"/>
          </a:xfrm>
          <a:prstGeom prst="rect">
            <a:avLst/>
          </a:prstGeom>
          <a:noFill/>
        </p:spPr>
        <p:txBody>
          <a:bodyPr wrap="square" lIns="91440" tIns="45720" rIns="91440" bIns="45720">
            <a:spAutoFit/>
          </a:bodyPr>
          <a:lstStyle/>
          <a:p>
            <a:pPr algn="ctr"/>
            <a:r>
              <a:rPr lang="ru-RU"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Педагог при работе с детьми </a:t>
            </a:r>
            <a:r>
              <a:rPr lang="ru-RU" sz="32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девиантного</a:t>
            </a:r>
            <a:r>
              <a:rPr lang="ru-RU"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 поведения  должен  знать:</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endParaRPr>
          </a:p>
        </p:txBody>
      </p:sp>
      <p:sp>
        <p:nvSpPr>
          <p:cNvPr id="1026" name="Rectangle 2"/>
          <p:cNvSpPr>
            <a:spLocks noChangeArrowheads="1"/>
          </p:cNvSpPr>
          <p:nvPr/>
        </p:nvSpPr>
        <p:spPr bwMode="auto">
          <a:xfrm>
            <a:off x="0" y="0"/>
            <a:ext cx="98616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114300" algn="l"/>
                <a:tab pos="685800" algn="l"/>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0"/>
            <a:ext cx="98616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114300" algn="l"/>
                <a:tab pos="685800" algn="l"/>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 name="Скругленный прямоугольник 9"/>
          <p:cNvSpPr/>
          <p:nvPr/>
        </p:nvSpPr>
        <p:spPr>
          <a:xfrm>
            <a:off x="571472" y="1571612"/>
            <a:ext cx="3071834"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9" name="Rectangle 5"/>
          <p:cNvSpPr>
            <a:spLocks noChangeArrowheads="1"/>
          </p:cNvSpPr>
          <p:nvPr/>
        </p:nvSpPr>
        <p:spPr bwMode="auto">
          <a:xfrm>
            <a:off x="500034" y="1571612"/>
            <a:ext cx="3143272" cy="19389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228600" algn="l"/>
                <a:tab pos="-114300" algn="l"/>
                <a:tab pos="685800" algn="l"/>
              </a:tabLst>
            </a:pPr>
            <a:r>
              <a:rPr kumimoji="0" lang="ru-RU"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Формы отклоняющегося поведения,</a:t>
            </a:r>
          </a:p>
          <a:p>
            <a:pPr marL="0" marR="0" lvl="0" indent="0" algn="l" defTabSz="914400" rtl="0" eaLnBrk="1" fontAlgn="base" latinLnBrk="0" hangingPunct="1">
              <a:lnSpc>
                <a:spcPct val="100000"/>
              </a:lnSpc>
              <a:spcBef>
                <a:spcPct val="0"/>
              </a:spcBef>
              <a:spcAft>
                <a:spcPct val="0"/>
              </a:spcAft>
              <a:buClrTx/>
              <a:buSzTx/>
              <a:tabLst>
                <a:tab pos="-228600" algn="l"/>
                <a:tab pos="-114300" algn="l"/>
                <a:tab pos="685800" algn="l"/>
              </a:tabLst>
            </a:pPr>
            <a:r>
              <a:rPr kumimoji="0" lang="ru-RU"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основные линии нарушений                        </a:t>
            </a:r>
            <a:endParaRPr kumimoji="0" lang="ru-RU" sz="2400" b="0" i="0" u="none" strike="noStrike" cap="none" normalizeH="0" baseline="0" dirty="0" smtClean="0">
              <a:ln>
                <a:noFill/>
              </a:ln>
              <a:solidFill>
                <a:srgbClr val="0000FF"/>
              </a:solidFill>
              <a:effectLst/>
              <a:latin typeface="Arial" pitchFamily="34" charset="0"/>
            </a:endParaRPr>
          </a:p>
        </p:txBody>
      </p:sp>
      <p:sp>
        <p:nvSpPr>
          <p:cNvPr id="13" name="Скругленный прямоугольник 12"/>
          <p:cNvSpPr/>
          <p:nvPr/>
        </p:nvSpPr>
        <p:spPr>
          <a:xfrm>
            <a:off x="4500562" y="3357562"/>
            <a:ext cx="2928958" cy="15001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ru-RU" dirty="0"/>
          </a:p>
        </p:txBody>
      </p:sp>
      <p:sp>
        <p:nvSpPr>
          <p:cNvPr id="1032" name="Rectangle 8"/>
          <p:cNvSpPr>
            <a:spLocks noChangeArrowheads="1"/>
          </p:cNvSpPr>
          <p:nvPr/>
        </p:nvSpPr>
        <p:spPr bwMode="auto">
          <a:xfrm>
            <a:off x="3143240" y="3288100"/>
            <a:ext cx="4286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8800" marR="0" lvl="4" indent="0" algn="l" defTabSz="914400" rtl="0" eaLnBrk="1" fontAlgn="base" latinLnBrk="0" hangingPunct="1">
              <a:lnSpc>
                <a:spcPct val="100000"/>
              </a:lnSpc>
              <a:spcBef>
                <a:spcPct val="0"/>
              </a:spcBef>
              <a:spcAft>
                <a:spcPct val="0"/>
              </a:spcAft>
              <a:buClrTx/>
              <a:buSzTx/>
              <a:buFont typeface="Arial" pitchFamily="34" charset="0"/>
              <a:buChar char="•"/>
              <a:tabLst>
                <a:tab pos="-228600" algn="l"/>
              </a:tabLst>
            </a:pPr>
            <a:r>
              <a:rPr kumimoji="0" lang="ru-RU" sz="2400" b="0"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Факторы риска, формирующие </a:t>
            </a:r>
            <a:r>
              <a:rPr kumimoji="0" lang="ru-RU" sz="2400" b="0" i="0" u="none" strike="noStrike" cap="none" normalizeH="0" baseline="0" dirty="0" err="1" smtClean="0">
                <a:ln>
                  <a:noFill/>
                </a:ln>
                <a:solidFill>
                  <a:schemeClr val="accent2">
                    <a:lumMod val="50000"/>
                  </a:schemeClr>
                </a:solidFill>
                <a:effectLst/>
                <a:latin typeface="Calibri" pitchFamily="34" charset="0"/>
                <a:ea typeface="Times New Roman" pitchFamily="18" charset="0"/>
                <a:cs typeface="Times New Roman" pitchFamily="18" charset="0"/>
              </a:rPr>
              <a:t>девиантное</a:t>
            </a:r>
            <a:r>
              <a:rPr kumimoji="0" lang="ru-RU" sz="2400" b="0"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 поведение</a:t>
            </a:r>
            <a:endParaRPr kumimoji="0" lang="ru-RU" sz="2400" b="0" i="0" u="none" strike="noStrike" cap="none" normalizeH="0" baseline="0" dirty="0" smtClean="0">
              <a:ln>
                <a:noFill/>
              </a:ln>
              <a:solidFill>
                <a:schemeClr val="accent2">
                  <a:lumMod val="50000"/>
                </a:schemeClr>
              </a:solidFill>
              <a:effectLst/>
              <a:latin typeface="Arial" pitchFamily="34" charset="0"/>
            </a:endParaRPr>
          </a:p>
        </p:txBody>
      </p:sp>
      <p:sp>
        <p:nvSpPr>
          <p:cNvPr id="17" name="Скругленный прямоугольник 16"/>
          <p:cNvSpPr/>
          <p:nvPr/>
        </p:nvSpPr>
        <p:spPr>
          <a:xfrm>
            <a:off x="5214942" y="5014930"/>
            <a:ext cx="3714776" cy="14859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34" name="Rectangle 10"/>
          <p:cNvSpPr>
            <a:spLocks noChangeArrowheads="1"/>
          </p:cNvSpPr>
          <p:nvPr/>
        </p:nvSpPr>
        <p:spPr bwMode="auto">
          <a:xfrm>
            <a:off x="5500694" y="5002612"/>
            <a:ext cx="34290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rgbClr val="6600FF"/>
                </a:solidFill>
                <a:effectLst/>
                <a:latin typeface="Calibri" pitchFamily="34" charset="0"/>
                <a:ea typeface="Times New Roman" pitchFamily="18" charset="0"/>
                <a:cs typeface="Times New Roman" pitchFamily="18" charset="0"/>
              </a:rPr>
              <a:t>Причины отклонений, т.е. что или кто оказывает на ребенка пагубное влияние</a:t>
            </a:r>
            <a:endParaRPr kumimoji="0" lang="ru-RU" sz="2400" b="0" i="0" u="none" strike="noStrike" cap="none" normalizeH="0" baseline="0" dirty="0" smtClean="0">
              <a:ln>
                <a:noFill/>
              </a:ln>
              <a:solidFill>
                <a:srgbClr val="6600FF"/>
              </a:solidFill>
              <a:effectLst/>
              <a:latin typeface="Arial" pitchFamily="34" charset="0"/>
            </a:endParaRPr>
          </a:p>
        </p:txBody>
      </p:sp>
      <p:pic>
        <p:nvPicPr>
          <p:cNvPr id="2050" name="Picture 2" descr="D:\Disk C\Admin\Мои документы\Инна\фото на нов.презент\deti_lgut1.jpg"/>
          <p:cNvPicPr>
            <a:picLocks noChangeAspect="1" noChangeArrowheads="1"/>
          </p:cNvPicPr>
          <p:nvPr/>
        </p:nvPicPr>
        <p:blipFill>
          <a:blip r:embed="rId3" cstate="print"/>
          <a:srcRect/>
          <a:stretch>
            <a:fillRect/>
          </a:stretch>
        </p:blipFill>
        <p:spPr bwMode="auto">
          <a:xfrm>
            <a:off x="4214810" y="1500174"/>
            <a:ext cx="2286015" cy="1714512"/>
          </a:xfrm>
          <a:prstGeom prst="rect">
            <a:avLst/>
          </a:prstGeom>
          <a:noFill/>
        </p:spPr>
      </p:pic>
      <p:pic>
        <p:nvPicPr>
          <p:cNvPr id="2052" name="Picture 4" descr="D:\Disk C\Admin\Мои документы\Инна\фото на нов.презент\30054129.jpg"/>
          <p:cNvPicPr>
            <a:picLocks noChangeAspect="1" noChangeArrowheads="1"/>
          </p:cNvPicPr>
          <p:nvPr/>
        </p:nvPicPr>
        <p:blipFill>
          <a:blip r:embed="rId4" cstate="print"/>
          <a:srcRect/>
          <a:stretch>
            <a:fillRect/>
          </a:stretch>
        </p:blipFill>
        <p:spPr bwMode="auto">
          <a:xfrm>
            <a:off x="500034" y="3571876"/>
            <a:ext cx="3838575" cy="2838450"/>
          </a:xfrm>
          <a:prstGeom prst="rect">
            <a:avLst/>
          </a:prstGeom>
          <a:noFill/>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42910" y="500042"/>
            <a:ext cx="7643866" cy="1692771"/>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err="1" smtClean="0">
                <a:ln>
                  <a:noFill/>
                </a:ln>
                <a:solidFill>
                  <a:srgbClr val="C00000"/>
                </a:solidFill>
                <a:effectLst/>
                <a:latin typeface="Arial Black" pitchFamily="34" charset="0"/>
                <a:ea typeface="Times New Roman" pitchFamily="18" charset="0"/>
                <a:cs typeface="Times New Roman" pitchFamily="18" charset="0"/>
              </a:rPr>
              <a:t>Девиантное</a:t>
            </a:r>
            <a:r>
              <a:rPr kumimoji="0" lang="ru-RU" sz="2400" b="1" i="0" u="sng" strike="noStrike" cap="none" normalizeH="0" baseline="0" dirty="0" smtClean="0">
                <a:ln>
                  <a:noFill/>
                </a:ln>
                <a:solidFill>
                  <a:srgbClr val="C00000"/>
                </a:solidFill>
                <a:effectLst/>
                <a:latin typeface="Arial Black" pitchFamily="34" charset="0"/>
                <a:ea typeface="Times New Roman" pitchFamily="18" charset="0"/>
                <a:cs typeface="Times New Roman" pitchFamily="18" charset="0"/>
              </a:rPr>
              <a:t> поведение </a:t>
            </a:r>
            <a:r>
              <a:rPr kumimoji="0" lang="ru-RU" sz="2400" b="0"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 </a:t>
            </a:r>
            <a:r>
              <a:rPr kumimoji="0" lang="ru-RU" sz="2000" b="0"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это</a:t>
            </a:r>
            <a:endParaRPr kumimoji="0" lang="ru-RU" sz="2000" b="0" i="1" u="none" strike="noStrike" cap="none" normalizeH="0" baseline="0" dirty="0" smtClean="0">
              <a:ln>
                <a:noFill/>
              </a:ln>
              <a:solidFill>
                <a:srgbClr val="FF0066"/>
              </a:solidFill>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устойчивое поведение личности, отклоняющееся от наиболее важных социальных правил и норм общества и причиняющее реальный ущерб обществу или самой личности.</a:t>
            </a:r>
            <a:r>
              <a:rPr kumimoji="0" lang="ru-RU" sz="2000" b="1"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 </a:t>
            </a:r>
            <a:endParaRPr kumimoji="0" lang="ru-RU" sz="2000" b="0" i="1" u="none" strike="noStrike" cap="none" normalizeH="0" baseline="0" dirty="0" smtClean="0">
              <a:ln>
                <a:noFill/>
              </a:ln>
              <a:solidFill>
                <a:srgbClr val="FF0066"/>
              </a:solidFill>
              <a:effectLst/>
              <a:latin typeface="Arial Black" pitchFamily="34" charset="0"/>
            </a:endParaRPr>
          </a:p>
        </p:txBody>
      </p:sp>
      <p:pic>
        <p:nvPicPr>
          <p:cNvPr id="17410" name="Picture 2" descr="D:\Disk C\Admin\Мои документы\Инна\фото на нов.презент\deviantnoe-povedenie-podrostkov.jpg"/>
          <p:cNvPicPr>
            <a:picLocks noChangeAspect="1" noChangeArrowheads="1"/>
          </p:cNvPicPr>
          <p:nvPr/>
        </p:nvPicPr>
        <p:blipFill>
          <a:blip r:embed="rId4" cstate="print"/>
          <a:srcRect/>
          <a:stretch>
            <a:fillRect/>
          </a:stretch>
        </p:blipFill>
        <p:spPr bwMode="auto">
          <a:xfrm>
            <a:off x="785787" y="2357430"/>
            <a:ext cx="3500461" cy="4214842"/>
          </a:xfrm>
          <a:prstGeom prst="rect">
            <a:avLst/>
          </a:prstGeom>
          <a:noFill/>
        </p:spPr>
      </p:pic>
      <p:pic>
        <p:nvPicPr>
          <p:cNvPr id="17411" name="Picture 3" descr="D:\Disk C\Admin\Мои документы\Инна\фото на нов.презент\1294583254_1.jpg"/>
          <p:cNvPicPr>
            <a:picLocks noChangeAspect="1" noChangeArrowheads="1"/>
          </p:cNvPicPr>
          <p:nvPr/>
        </p:nvPicPr>
        <p:blipFill>
          <a:blip r:embed="rId5" cstate="print"/>
          <a:srcRect/>
          <a:stretch>
            <a:fillRect/>
          </a:stretch>
        </p:blipFill>
        <p:spPr bwMode="auto">
          <a:xfrm>
            <a:off x="5143504" y="2285992"/>
            <a:ext cx="3071834" cy="4286280"/>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24"/>
            <a:ext cx="8286808" cy="6986528"/>
          </a:xfrm>
          <a:prstGeom prst="rect">
            <a:avLst/>
          </a:prstGeom>
          <a:blipFill>
            <a:blip r:embed="rId2"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r>
              <a:rPr kumimoji="0" lang="ru-RU" sz="2400" b="1" i="0" u="none" strike="noStrike" cap="none" normalizeH="0" baseline="0" dirty="0" smtClean="0">
                <a:ln>
                  <a:noFill/>
                </a:ln>
                <a:solidFill>
                  <a:srgbClr val="009900"/>
                </a:solidFill>
                <a:effectLst/>
                <a:latin typeface="Arial Black" pitchFamily="34" charset="0"/>
                <a:ea typeface="Times New Roman" pitchFamily="18" charset="0"/>
                <a:cs typeface="Times New Roman" pitchFamily="18" charset="0"/>
              </a:rPr>
              <a:t>Выделяют три формы </a:t>
            </a:r>
            <a:r>
              <a:rPr kumimoji="0" lang="ru-RU" sz="2400" b="1" i="0" u="none" strike="noStrike" cap="none" normalizeH="0" baseline="0" dirty="0" err="1" smtClean="0">
                <a:ln>
                  <a:noFill/>
                </a:ln>
                <a:solidFill>
                  <a:srgbClr val="009900"/>
                </a:solidFill>
                <a:effectLst/>
                <a:latin typeface="Arial Black" pitchFamily="34" charset="0"/>
                <a:ea typeface="Times New Roman" pitchFamily="18" charset="0"/>
                <a:cs typeface="Times New Roman" pitchFamily="18" charset="0"/>
              </a:rPr>
              <a:t>девиантного</a:t>
            </a:r>
            <a:r>
              <a:rPr kumimoji="0" lang="ru-RU" sz="2400" b="1" i="0" u="none" strike="noStrike" cap="none" normalizeH="0" baseline="0" dirty="0" smtClean="0">
                <a:ln>
                  <a:noFill/>
                </a:ln>
                <a:solidFill>
                  <a:srgbClr val="009900"/>
                </a:solidFill>
                <a:effectLst/>
                <a:latin typeface="Arial Black" pitchFamily="34" charset="0"/>
                <a:ea typeface="Times New Roman" pitchFamily="18" charset="0"/>
                <a:cs typeface="Times New Roman" pitchFamily="18" charset="0"/>
              </a:rPr>
              <a:t> поведения:</a:t>
            </a:r>
          </a:p>
          <a:p>
            <a:pPr marL="0" marR="0" lvl="0" indent="0" algn="l" defTabSz="914400" rtl="0" eaLnBrk="1" fontAlgn="base" latinLnBrk="0" hangingPunct="1">
              <a:lnSpc>
                <a:spcPct val="100000"/>
              </a:lnSpc>
              <a:spcBef>
                <a:spcPct val="0"/>
              </a:spcBef>
              <a:spcAft>
                <a:spcPct val="0"/>
              </a:spcAft>
              <a:buClrTx/>
              <a:buSzTx/>
              <a:buFontTx/>
              <a:buNone/>
              <a:tabLst>
                <a:tab pos="1828800" algn="l"/>
              </a:tabLst>
            </a:pPr>
            <a:r>
              <a:rPr kumimoji="0" lang="ru-RU" sz="2400" b="1" i="0" u="none" strike="noStrike" cap="none" normalizeH="0" baseline="0" dirty="0" smtClean="0">
                <a:ln>
                  <a:noFill/>
                </a:ln>
                <a:solidFill>
                  <a:srgbClr val="009900"/>
                </a:solidFill>
                <a:effectLst/>
                <a:latin typeface="Arial Black" pitchFamily="34" charset="0"/>
                <a:ea typeface="Times New Roman" pitchFamily="18" charset="0"/>
                <a:cs typeface="Times New Roman" pitchFamily="18" charset="0"/>
              </a:rPr>
              <a:t> </a:t>
            </a:r>
            <a:endParaRPr kumimoji="0" lang="ru-RU" sz="2400" b="1" i="0" u="none" strike="noStrike" cap="none" normalizeH="0" baseline="0" dirty="0" smtClean="0">
              <a:ln>
                <a:noFill/>
              </a:ln>
              <a:solidFill>
                <a:srgbClr val="009900"/>
              </a:solidFill>
              <a:effectLst/>
              <a:latin typeface="Arial Black" pitchFamily="34" charset="0"/>
            </a:endParaRPr>
          </a:p>
          <a:p>
            <a:pPr lvl="0" eaLnBrk="0" fontAlgn="base" hangingPunct="0">
              <a:spcBef>
                <a:spcPct val="0"/>
              </a:spcBef>
              <a:spcAft>
                <a:spcPct val="0"/>
              </a:spcAft>
              <a:buFontTx/>
              <a:buChar char="•"/>
              <a:tabLst>
                <a:tab pos="1828800" algn="l"/>
              </a:tabLst>
            </a:pPr>
            <a:r>
              <a:rPr kumimoji="0" lang="ru-RU" sz="2000" b="0" i="0" u="none" strike="noStrike" cap="none" normalizeH="0" baseline="0" dirty="0" err="1" smtClean="0">
                <a:ln>
                  <a:noFill/>
                </a:ln>
                <a:solidFill>
                  <a:srgbClr val="C00000"/>
                </a:solidFill>
                <a:effectLst/>
                <a:latin typeface="Arial Black" pitchFamily="34" charset="0"/>
                <a:ea typeface="Times New Roman" pitchFamily="18" charset="0"/>
                <a:cs typeface="Times New Roman" pitchFamily="18" charset="0"/>
              </a:rPr>
              <a:t>Антисоциальное</a:t>
            </a:r>
            <a:r>
              <a:rPr kumimoji="0" lang="ru-RU" sz="2000" b="0" i="0" u="none" strike="noStrike" cap="none" normalizeH="0" baseline="0" dirty="0" smtClean="0">
                <a:ln>
                  <a:noFill/>
                </a:ln>
                <a:solidFill>
                  <a:srgbClr val="C00000"/>
                </a:solidFill>
                <a:effectLst/>
                <a:latin typeface="Arial Black" pitchFamily="34" charset="0"/>
                <a:ea typeface="Times New Roman" pitchFamily="18" charset="0"/>
                <a:cs typeface="Times New Roman" pitchFamily="18" charset="0"/>
              </a:rPr>
              <a:t> поведение    </a:t>
            </a:r>
            <a:r>
              <a:rPr lang="ru-RU" sz="2000" dirty="0" smtClean="0">
                <a:solidFill>
                  <a:schemeClr val="bg2">
                    <a:lumMod val="25000"/>
                  </a:schemeClr>
                </a:solidFill>
                <a:latin typeface="Arial Black" pitchFamily="34" charset="0"/>
                <a:ea typeface="Times New Roman" pitchFamily="18" charset="0"/>
                <a:cs typeface="Times New Roman" pitchFamily="18" charset="0"/>
              </a:rPr>
              <a:t>Асоциальное</a:t>
            </a:r>
            <a:r>
              <a:rPr lang="en-US" sz="2000" dirty="0" smtClean="0">
                <a:solidFill>
                  <a:schemeClr val="bg2">
                    <a:lumMod val="25000"/>
                  </a:schemeClr>
                </a:solidFill>
                <a:latin typeface="Arial Black" pitchFamily="34" charset="0"/>
                <a:ea typeface="Times New Roman" pitchFamily="18" charset="0"/>
                <a:cs typeface="Times New Roman" pitchFamily="18" charset="0"/>
              </a:rPr>
              <a:t> </a:t>
            </a:r>
            <a:r>
              <a:rPr lang="ru-RU" sz="2000" dirty="0" smtClean="0">
                <a:solidFill>
                  <a:schemeClr val="bg2">
                    <a:lumMod val="25000"/>
                  </a:schemeClr>
                </a:solidFill>
                <a:latin typeface="Arial Black" pitchFamily="34" charset="0"/>
                <a:ea typeface="Times New Roman" pitchFamily="18" charset="0"/>
                <a:cs typeface="Times New Roman" pitchFamily="18" charset="0"/>
              </a:rPr>
              <a:t>поведение</a:t>
            </a:r>
            <a:endParaRPr kumimoji="0" lang="ru-RU" sz="2000" b="0" i="0" u="none" strike="noStrike" cap="none" normalizeH="0" baseline="0" dirty="0" smtClean="0">
              <a:ln>
                <a:noFill/>
              </a:ln>
              <a:solidFill>
                <a:schemeClr val="bg2">
                  <a:lumMod val="25000"/>
                </a:schemeClr>
              </a:solidFill>
              <a:effectLst/>
              <a:latin typeface="Arial Blac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CC99"/>
              </a:solidFill>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CC99"/>
              </a:solidFill>
              <a:effectLst/>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CC99"/>
              </a:solidFill>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CC99"/>
              </a:solidFill>
              <a:effectLst/>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CC99"/>
              </a:solidFill>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CC99"/>
              </a:solidFill>
              <a:effectLst/>
              <a:latin typeface="Arial Black" pitchFamily="34" charset="0"/>
            </a:endParaRPr>
          </a:p>
          <a:p>
            <a:pPr marL="914400" marR="0" lvl="2" indent="0" algn="l" defTabSz="914400" rtl="0" eaLnBrk="0" fontAlgn="base" latinLnBrk="0" hangingPunct="0">
              <a:lnSpc>
                <a:spcPct val="100000"/>
              </a:lnSpc>
              <a:spcBef>
                <a:spcPct val="0"/>
              </a:spcBef>
              <a:spcAft>
                <a:spcPct val="0"/>
              </a:spcAft>
              <a:buClrTx/>
              <a:buSzTx/>
              <a:tabLst>
                <a:tab pos="1828800" algn="l"/>
              </a:tabLst>
            </a:pPr>
            <a:endParaRPr lang="ru-RU" sz="2000" dirty="0" smtClean="0">
              <a:solidFill>
                <a:srgbClr val="008080"/>
              </a:solidFill>
              <a:latin typeface="Arial Black" pitchFamily="34" charset="0"/>
              <a:ea typeface="Times New Roman" pitchFamily="18"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tabLst>
                <a:tab pos="1828800" algn="l"/>
              </a:tabLst>
            </a:pPr>
            <a:r>
              <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rPr>
              <a:t>  </a:t>
            </a: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r>
              <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6666"/>
                </a:solidFill>
                <a:effectLst/>
                <a:latin typeface="Arial Black" pitchFamily="34" charset="0"/>
                <a:ea typeface="Times New Roman" pitchFamily="18" charset="0"/>
                <a:cs typeface="Times New Roman" pitchFamily="18" charset="0"/>
              </a:rPr>
              <a:t>Аутодеструктивное</a:t>
            </a:r>
            <a:r>
              <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rPr>
              <a:t> поведение</a:t>
            </a: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p:txBody>
      </p:sp>
      <p:pic>
        <p:nvPicPr>
          <p:cNvPr id="1026" name="Picture 2" descr="C:\Documents and Settings\user\Рабочий стол\ЭТО ВСЕ ТВОЕ\фото на нов.презент\zhestokost_.jpg"/>
          <p:cNvPicPr>
            <a:picLocks noChangeAspect="1" noChangeArrowheads="1"/>
          </p:cNvPicPr>
          <p:nvPr/>
        </p:nvPicPr>
        <p:blipFill>
          <a:blip r:embed="rId3" cstate="print"/>
          <a:srcRect/>
          <a:stretch>
            <a:fillRect/>
          </a:stretch>
        </p:blipFill>
        <p:spPr bwMode="auto">
          <a:xfrm>
            <a:off x="5072066" y="1285860"/>
            <a:ext cx="3286148" cy="2428892"/>
          </a:xfrm>
          <a:prstGeom prst="rect">
            <a:avLst/>
          </a:prstGeom>
          <a:noFill/>
        </p:spPr>
      </p:pic>
      <p:pic>
        <p:nvPicPr>
          <p:cNvPr id="1027" name="Picture 3" descr="C:\Documents and Settings\user\Рабочий стол\ЭТО ВСЕ ТВОЕ\фото на нов.презент\the_coolest_kids_30.jpg"/>
          <p:cNvPicPr>
            <a:picLocks noChangeAspect="1" noChangeArrowheads="1"/>
          </p:cNvPicPr>
          <p:nvPr/>
        </p:nvPicPr>
        <p:blipFill>
          <a:blip r:embed="rId4" cstate="print"/>
          <a:srcRect/>
          <a:stretch>
            <a:fillRect/>
          </a:stretch>
        </p:blipFill>
        <p:spPr bwMode="auto">
          <a:xfrm>
            <a:off x="2500298" y="4286256"/>
            <a:ext cx="4000528" cy="2571744"/>
          </a:xfrm>
          <a:prstGeom prst="rect">
            <a:avLst/>
          </a:prstGeom>
          <a:noFill/>
        </p:spPr>
      </p:pic>
      <p:pic>
        <p:nvPicPr>
          <p:cNvPr id="7" name="Picture 4" descr="кража10"/>
          <p:cNvPicPr>
            <a:picLocks noChangeAspect="1" noChangeArrowheads="1"/>
          </p:cNvPicPr>
          <p:nvPr/>
        </p:nvPicPr>
        <p:blipFill>
          <a:blip r:embed="rId5" cstate="print"/>
          <a:srcRect/>
          <a:stretch>
            <a:fillRect/>
          </a:stretch>
        </p:blipFill>
        <p:spPr bwMode="auto">
          <a:xfrm>
            <a:off x="928662" y="1285860"/>
            <a:ext cx="3500462" cy="2428892"/>
          </a:xfrm>
          <a:prstGeom prst="rect">
            <a:avLst/>
          </a:prstGeom>
          <a:noFill/>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D1C39F"/>
            </a:gs>
          </a:gsLst>
          <a:lin ang="0" scaled="1"/>
          <a:tileRect/>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14290"/>
            <a:ext cx="80724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Tx/>
              <a:buChar char="•"/>
              <a:tabLst>
                <a:tab pos="685800" algn="l"/>
              </a:tabLst>
            </a:pPr>
            <a:r>
              <a:rPr kumimoji="0" lang="ru-RU" sz="2400" b="1" i="0" u="sng" strike="noStrike" cap="none" normalizeH="0" baseline="0" dirty="0" err="1" smtClean="0">
                <a:ln>
                  <a:noFill/>
                </a:ln>
                <a:solidFill>
                  <a:schemeClr val="accent6">
                    <a:lumMod val="50000"/>
                  </a:schemeClr>
                </a:solidFill>
                <a:effectLst/>
                <a:latin typeface="Calibri" pitchFamily="34" charset="0"/>
                <a:ea typeface="Times New Roman" pitchFamily="18" charset="0"/>
                <a:cs typeface="Times New Roman" pitchFamily="18" charset="0"/>
              </a:rPr>
              <a:t>Антисоциальное</a:t>
            </a:r>
            <a:r>
              <a:rPr kumimoji="0" lang="ru-RU" sz="2400" b="1" i="0" u="sng"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поведение</a:t>
            </a:r>
            <a:r>
              <a:rPr kumimoji="0" lang="ru-RU" sz="2400" b="0"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accent6">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ru-RU"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поведение, противоречащее правовым нормам и угрожающее социальному порядку и благополучию окружающих.</a:t>
            </a:r>
            <a:endParaRPr kumimoji="0" lang="ru-RU" sz="2400" b="0" i="0" u="none" strike="noStrike" cap="none" normalizeH="0" baseline="0" dirty="0" smtClean="0">
              <a:ln>
                <a:noFill/>
              </a:ln>
              <a:solidFill>
                <a:srgbClr val="663300"/>
              </a:solidFill>
              <a:effectLst/>
              <a:latin typeface="Arial" pitchFamily="34" charset="0"/>
            </a:endParaRPr>
          </a:p>
        </p:txBody>
      </p:sp>
      <p:sp>
        <p:nvSpPr>
          <p:cNvPr id="4" name="Волна 3"/>
          <p:cNvSpPr/>
          <p:nvPr/>
        </p:nvSpPr>
        <p:spPr>
          <a:xfrm>
            <a:off x="357158" y="1785926"/>
            <a:ext cx="3571900" cy="1643074"/>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Насилие над более младшими и слабыми сверстниками, животными</a:t>
            </a:r>
            <a:endParaRPr lang="ru-RU" sz="2000" b="1" dirty="0"/>
          </a:p>
        </p:txBody>
      </p:sp>
      <p:sp>
        <p:nvSpPr>
          <p:cNvPr id="5" name="Волна 4"/>
          <p:cNvSpPr/>
          <p:nvPr/>
        </p:nvSpPr>
        <p:spPr>
          <a:xfrm>
            <a:off x="4643438" y="2081202"/>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ВОРОВСТВО</a:t>
            </a:r>
            <a:endParaRPr lang="ru-RU" sz="2400" dirty="0"/>
          </a:p>
        </p:txBody>
      </p:sp>
      <p:sp>
        <p:nvSpPr>
          <p:cNvPr id="6" name="Волна 5"/>
          <p:cNvSpPr/>
          <p:nvPr/>
        </p:nvSpPr>
        <p:spPr>
          <a:xfrm>
            <a:off x="366682" y="3571876"/>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ПОРЧА ЧУЖОГО ИМУЩЕСТВА</a:t>
            </a:r>
            <a:endParaRPr lang="ru-RU" sz="2400" dirty="0"/>
          </a:p>
        </p:txBody>
      </p:sp>
      <p:sp>
        <p:nvSpPr>
          <p:cNvPr id="7" name="Волна 6"/>
          <p:cNvSpPr/>
          <p:nvPr/>
        </p:nvSpPr>
        <p:spPr>
          <a:xfrm>
            <a:off x="428596" y="5143512"/>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ВАНДАЛИЗМ</a:t>
            </a:r>
            <a:endParaRPr lang="ru-RU" sz="2400" dirty="0"/>
          </a:p>
        </p:txBody>
      </p:sp>
      <p:sp>
        <p:nvSpPr>
          <p:cNvPr id="8" name="Волна 7"/>
          <p:cNvSpPr/>
          <p:nvPr/>
        </p:nvSpPr>
        <p:spPr>
          <a:xfrm>
            <a:off x="4643438" y="3571876"/>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МЕЛКОЕ  ХУЛИГАНСТВО</a:t>
            </a:r>
            <a:endParaRPr lang="ru-RU" sz="2400" dirty="0"/>
          </a:p>
        </p:txBody>
      </p:sp>
      <p:sp>
        <p:nvSpPr>
          <p:cNvPr id="9" name="Волна 8"/>
          <p:cNvSpPr/>
          <p:nvPr/>
        </p:nvSpPr>
        <p:spPr>
          <a:xfrm>
            <a:off x="4714876" y="5072074"/>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ТОРГОВЛЯ НАРКОТИКАМИ</a:t>
            </a:r>
            <a:endParaRPr lang="ru-RU" sz="2400" dirty="0"/>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7999">
              <a:srgbClr val="FEE7F2"/>
            </a:gs>
            <a:gs pos="36000">
              <a:srgbClr val="FAC77D"/>
            </a:gs>
            <a:gs pos="61000">
              <a:srgbClr val="FBA97D"/>
            </a:gs>
            <a:gs pos="82001">
              <a:srgbClr val="FBD49C"/>
            </a:gs>
            <a:gs pos="100000">
              <a:srgbClr val="FEE7F2"/>
            </a:gs>
          </a:gsLst>
          <a:lin ang="0" scaled="0"/>
        </a:gra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85786" y="214290"/>
            <a:ext cx="77153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Асоциальное поведение –</a:t>
            </a:r>
            <a:r>
              <a:rPr kumimoji="0" lang="ru-RU" sz="24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24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rgbClr val="772D2B"/>
                </a:solidFill>
                <a:effectLst/>
                <a:latin typeface="Calibri" pitchFamily="34" charset="0"/>
                <a:ea typeface="Times New Roman" pitchFamily="18" charset="0"/>
                <a:cs typeface="Times New Roman" pitchFamily="18" charset="0"/>
              </a:rPr>
              <a:t>Уклонение от выполнения морально-нравственных норм, принятых в обществе, угрожающее благополучию межличностных отношений:</a:t>
            </a:r>
            <a:endParaRPr kumimoji="0" lang="ru-RU" sz="2400" b="0" i="0" u="none" strike="noStrike" cap="none" normalizeH="0" baseline="0" dirty="0" smtClean="0">
              <a:ln>
                <a:noFill/>
              </a:ln>
              <a:solidFill>
                <a:srgbClr val="772D2B"/>
              </a:solidFill>
              <a:effectLst/>
              <a:latin typeface="Arial" pitchFamily="34" charset="0"/>
            </a:endParaRPr>
          </a:p>
        </p:txBody>
      </p:sp>
      <p:sp>
        <p:nvSpPr>
          <p:cNvPr id="4" name="Выноска-облако 3"/>
          <p:cNvSpPr/>
          <p:nvPr/>
        </p:nvSpPr>
        <p:spPr>
          <a:xfrm>
            <a:off x="642910" y="2000240"/>
            <a:ext cx="2500330" cy="928694"/>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ПОБЕГИ ИЗ ДОМУ</a:t>
            </a:r>
            <a:endParaRPr lang="ru-RU" dirty="0">
              <a:solidFill>
                <a:srgbClr val="1E03BD"/>
              </a:solidFill>
            </a:endParaRPr>
          </a:p>
        </p:txBody>
      </p:sp>
      <p:sp>
        <p:nvSpPr>
          <p:cNvPr id="5" name="Выноска-облако 4"/>
          <p:cNvSpPr/>
          <p:nvPr/>
        </p:nvSpPr>
        <p:spPr>
          <a:xfrm>
            <a:off x="71438" y="5286388"/>
            <a:ext cx="3000364" cy="1071570"/>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НЕНОРМАТИВНАЯ ЛЕКСИКА</a:t>
            </a:r>
            <a:endParaRPr lang="ru-RU" dirty="0">
              <a:solidFill>
                <a:srgbClr val="1E03BD"/>
              </a:solidFill>
            </a:endParaRPr>
          </a:p>
        </p:txBody>
      </p:sp>
      <p:sp>
        <p:nvSpPr>
          <p:cNvPr id="6" name="Выноска-облако 5"/>
          <p:cNvSpPr/>
          <p:nvPr/>
        </p:nvSpPr>
        <p:spPr>
          <a:xfrm>
            <a:off x="3143240" y="2428868"/>
            <a:ext cx="2786082" cy="1214446"/>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СИСТЕМАТИЧЕСКИЕ ПРОПУСКИ В ШКОЛЕ</a:t>
            </a:r>
            <a:endParaRPr lang="ru-RU" dirty="0">
              <a:solidFill>
                <a:srgbClr val="1E03BD"/>
              </a:solidFill>
            </a:endParaRPr>
          </a:p>
        </p:txBody>
      </p:sp>
      <p:sp>
        <p:nvSpPr>
          <p:cNvPr id="7" name="Выноска-облако 6"/>
          <p:cNvSpPr/>
          <p:nvPr/>
        </p:nvSpPr>
        <p:spPr>
          <a:xfrm>
            <a:off x="142844" y="3571876"/>
            <a:ext cx="3143272" cy="1071570"/>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ВЫМОГАТЕЛЬСТВО</a:t>
            </a:r>
            <a:endParaRPr lang="ru-RU" dirty="0">
              <a:solidFill>
                <a:srgbClr val="1E03BD"/>
              </a:solidFill>
            </a:endParaRPr>
          </a:p>
        </p:txBody>
      </p:sp>
      <p:sp>
        <p:nvSpPr>
          <p:cNvPr id="8" name="Выноска-облако 7"/>
          <p:cNvSpPr/>
          <p:nvPr/>
        </p:nvSpPr>
        <p:spPr>
          <a:xfrm>
            <a:off x="3143240" y="4214818"/>
            <a:ext cx="2928958" cy="1928826"/>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НАСТЕННЫЕ  НАДПИСИ И РИСУНКИ НЕПРИСТОЙНОГО ХАРАКТЕРА</a:t>
            </a:r>
            <a:endParaRPr lang="ru-RU" dirty="0">
              <a:solidFill>
                <a:srgbClr val="1E03BD"/>
              </a:solidFill>
            </a:endParaRPr>
          </a:p>
        </p:txBody>
      </p:sp>
      <p:sp>
        <p:nvSpPr>
          <p:cNvPr id="9" name="Выноска-облако 8"/>
          <p:cNvSpPr/>
          <p:nvPr/>
        </p:nvSpPr>
        <p:spPr>
          <a:xfrm>
            <a:off x="5715008" y="3286124"/>
            <a:ext cx="3071834" cy="1071570"/>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БЕСПОРЯДОЧНЫЕ ПОЛОВЫЕ СВЯЗИ</a:t>
            </a:r>
            <a:endParaRPr lang="ru-RU" dirty="0">
              <a:solidFill>
                <a:srgbClr val="1E03BD"/>
              </a:solidFill>
            </a:endParaRPr>
          </a:p>
        </p:txBody>
      </p:sp>
      <p:sp>
        <p:nvSpPr>
          <p:cNvPr id="10" name="Выноска-облако 9"/>
          <p:cNvSpPr/>
          <p:nvPr/>
        </p:nvSpPr>
        <p:spPr>
          <a:xfrm>
            <a:off x="5857884" y="1785926"/>
            <a:ext cx="2500330" cy="928694"/>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АГРЕССИВНОЕ ПОВЕДЕНИЕ</a:t>
            </a:r>
            <a:endParaRPr lang="ru-RU" dirty="0">
              <a:solidFill>
                <a:srgbClr val="1E03BD"/>
              </a:solidFill>
            </a:endParaRPr>
          </a:p>
        </p:txBody>
      </p:sp>
      <p:sp>
        <p:nvSpPr>
          <p:cNvPr id="11" name="Выноска-облако 10"/>
          <p:cNvSpPr/>
          <p:nvPr/>
        </p:nvSpPr>
        <p:spPr>
          <a:xfrm>
            <a:off x="6000760" y="5286388"/>
            <a:ext cx="2500330" cy="928694"/>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ЛОЖЬ</a:t>
            </a:r>
            <a:endParaRPr lang="ru-RU" dirty="0">
              <a:solidFill>
                <a:srgbClr val="1E03BD"/>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0"/>
              </a:srgbClr>
            </a:gs>
            <a:gs pos="50000">
              <a:srgbClr val="9CB86E"/>
            </a:gs>
            <a:gs pos="100000">
              <a:srgbClr val="156B13"/>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14290"/>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err="1" smtClean="0">
                <a:ln>
                  <a:noFill/>
                </a:ln>
                <a:solidFill>
                  <a:srgbClr val="006666"/>
                </a:solidFill>
                <a:effectLst/>
                <a:latin typeface="Calibri" pitchFamily="34" charset="0"/>
                <a:ea typeface="Times New Roman" pitchFamily="18" charset="0"/>
                <a:cs typeface="Times New Roman" pitchFamily="18" charset="0"/>
              </a:rPr>
              <a:t>Аутодеструктивное</a:t>
            </a:r>
            <a:r>
              <a:rPr kumimoji="0" lang="ru-RU" sz="2800" b="1" i="0" u="sng" strike="noStrike" cap="none" normalizeH="0" baseline="0" dirty="0" smtClean="0">
                <a:ln>
                  <a:noFill/>
                </a:ln>
                <a:solidFill>
                  <a:srgbClr val="006666"/>
                </a:solidFill>
                <a:effectLst/>
                <a:latin typeface="Calibri" pitchFamily="34" charset="0"/>
                <a:ea typeface="Times New Roman" pitchFamily="18" charset="0"/>
                <a:cs typeface="Times New Roman" pitchFamily="18" charset="0"/>
              </a:rPr>
              <a:t> поведение –</a:t>
            </a:r>
            <a:r>
              <a:rPr kumimoji="0" lang="ru-RU" sz="2800" b="1" i="0" u="none" strike="noStrike" cap="none" normalizeH="0" baseline="0" dirty="0" smtClean="0">
                <a:ln>
                  <a:noFill/>
                </a:ln>
                <a:solidFill>
                  <a:srgbClr val="006666"/>
                </a:solidFill>
                <a:effectLst/>
                <a:latin typeface="Calibri" pitchFamily="34" charset="0"/>
                <a:ea typeface="Times New Roman" pitchFamily="18" charset="0"/>
                <a:cs typeface="Times New Roman" pitchFamily="18" charset="0"/>
              </a:rPr>
              <a:t> </a:t>
            </a:r>
            <a:br>
              <a:rPr kumimoji="0" lang="ru-RU" sz="2800" b="1" i="0" u="none" strike="noStrike" cap="none" normalizeH="0" baseline="0" dirty="0" smtClean="0">
                <a:ln>
                  <a:noFill/>
                </a:ln>
                <a:solidFill>
                  <a:srgbClr val="006666"/>
                </a:solidFill>
                <a:effectLst/>
                <a:latin typeface="Calibri" pitchFamily="34" charset="0"/>
                <a:ea typeface="Times New Roman" pitchFamily="18" charset="0"/>
                <a:cs typeface="Times New Roman" pitchFamily="18" charset="0"/>
              </a:rPr>
            </a:br>
            <a:r>
              <a:rPr kumimoji="0" lang="ru-RU" sz="2800" b="0" i="0" u="none" strike="noStrike" cap="none" normalizeH="0" baseline="0" dirty="0" smtClean="0">
                <a:ln>
                  <a:noFill/>
                </a:ln>
                <a:solidFill>
                  <a:srgbClr val="003366"/>
                </a:solidFill>
                <a:effectLst/>
                <a:latin typeface="Calibri" pitchFamily="34" charset="0"/>
                <a:ea typeface="Times New Roman" pitchFamily="18" charset="0"/>
                <a:cs typeface="Times New Roman" pitchFamily="18" charset="0"/>
              </a:rPr>
              <a:t>Поведение, отклоняющееся от медицинских и психологических норм, угрожающее целостности и развитию личности</a:t>
            </a:r>
            <a:r>
              <a:rPr kumimoji="0" lang="ru-RU" sz="2800" b="0" i="0" u="none" strike="noStrike" cap="none" normalizeH="0" baseline="0" dirty="0" smtClean="0">
                <a:ln>
                  <a:noFill/>
                </a:ln>
                <a:solidFill>
                  <a:srgbClr val="006699"/>
                </a:solidFill>
                <a:effectLst/>
                <a:latin typeface="Calibri" pitchFamily="34" charset="0"/>
                <a:ea typeface="Times New Roman" pitchFamily="18" charset="0"/>
                <a:cs typeface="Times New Roman" pitchFamily="18" charset="0"/>
              </a:rPr>
              <a:t>:</a:t>
            </a:r>
            <a:endParaRPr kumimoji="0" lang="ru-RU" sz="2800" b="0" i="0" u="none" strike="noStrike" cap="none" normalizeH="0" baseline="0" dirty="0" smtClean="0">
              <a:ln>
                <a:noFill/>
              </a:ln>
              <a:solidFill>
                <a:srgbClr val="006699"/>
              </a:solidFill>
              <a:effectLst/>
              <a:latin typeface="Arial" pitchFamily="34" charset="0"/>
            </a:endParaRPr>
          </a:p>
        </p:txBody>
      </p:sp>
      <p:sp>
        <p:nvSpPr>
          <p:cNvPr id="3" name="Горизонтальный свиток 2"/>
          <p:cNvSpPr/>
          <p:nvPr/>
        </p:nvSpPr>
        <p:spPr>
          <a:xfrm>
            <a:off x="928662" y="2252852"/>
            <a:ext cx="2714644"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КУРЕНИЕ</a:t>
            </a:r>
            <a:endParaRPr lang="ru-RU" sz="2800" dirty="0">
              <a:solidFill>
                <a:srgbClr val="003366"/>
              </a:solidFill>
            </a:endParaRPr>
          </a:p>
        </p:txBody>
      </p:sp>
      <p:sp>
        <p:nvSpPr>
          <p:cNvPr id="4" name="Горизонтальный свиток 3"/>
          <p:cNvSpPr/>
          <p:nvPr/>
        </p:nvSpPr>
        <p:spPr>
          <a:xfrm>
            <a:off x="1285852" y="3753050"/>
            <a:ext cx="2714644"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СУИЦИД</a:t>
            </a:r>
            <a:endParaRPr lang="ru-RU" sz="2800" dirty="0">
              <a:solidFill>
                <a:srgbClr val="003366"/>
              </a:solidFill>
            </a:endParaRPr>
          </a:p>
        </p:txBody>
      </p:sp>
      <p:sp>
        <p:nvSpPr>
          <p:cNvPr id="5" name="Горизонтальный свиток 4"/>
          <p:cNvSpPr/>
          <p:nvPr/>
        </p:nvSpPr>
        <p:spPr>
          <a:xfrm>
            <a:off x="642910" y="5253248"/>
            <a:ext cx="2857520"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АЛКОГОЛИЗМ</a:t>
            </a:r>
            <a:endParaRPr lang="ru-RU" sz="2800" dirty="0">
              <a:solidFill>
                <a:srgbClr val="003366"/>
              </a:solidFill>
            </a:endParaRPr>
          </a:p>
        </p:txBody>
      </p:sp>
      <p:sp>
        <p:nvSpPr>
          <p:cNvPr id="6" name="Горизонтальный свиток 5"/>
          <p:cNvSpPr/>
          <p:nvPr/>
        </p:nvSpPr>
        <p:spPr>
          <a:xfrm>
            <a:off x="4857752" y="5181810"/>
            <a:ext cx="2714636"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ВСКРЫТИЕ ВЕН</a:t>
            </a:r>
            <a:endParaRPr lang="ru-RU" sz="2800" dirty="0">
              <a:solidFill>
                <a:srgbClr val="003366"/>
              </a:solidFill>
            </a:endParaRPr>
          </a:p>
        </p:txBody>
      </p:sp>
      <p:sp>
        <p:nvSpPr>
          <p:cNvPr id="7" name="Горизонтальный свиток 6"/>
          <p:cNvSpPr/>
          <p:nvPr/>
        </p:nvSpPr>
        <p:spPr>
          <a:xfrm>
            <a:off x="5500694" y="3643314"/>
            <a:ext cx="2857520"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НАРКОМАНИЯ</a:t>
            </a:r>
            <a:endParaRPr lang="ru-RU" sz="2800" dirty="0">
              <a:solidFill>
                <a:srgbClr val="003366"/>
              </a:solidFill>
            </a:endParaRPr>
          </a:p>
        </p:txBody>
      </p:sp>
      <p:sp>
        <p:nvSpPr>
          <p:cNvPr id="8" name="Горизонтальный свиток 7"/>
          <p:cNvSpPr/>
          <p:nvPr/>
        </p:nvSpPr>
        <p:spPr>
          <a:xfrm>
            <a:off x="4786314" y="2109976"/>
            <a:ext cx="3143272"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ТОКСИКОМАНИЯ</a:t>
            </a:r>
            <a:endParaRPr lang="ru-RU" sz="2800" dirty="0">
              <a:solidFill>
                <a:srgbClr val="003366"/>
              </a:solidFill>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1377</TotalTime>
  <Words>2160</Words>
  <Application>Microsoft Office PowerPoint</Application>
  <PresentationFormat>Экран (4:3)</PresentationFormat>
  <Paragraphs>235</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Трек</vt:lpstr>
      <vt:lpstr>Презентация PowerPoint</vt:lpstr>
      <vt:lpstr>ОРГАНИЗАЦИЯ РАБОТЫ С ДЕТЬМИ ДЕВИАНТНОГО ПОВЕДЕНИЯ</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Помощь подросткам с девиантным поведением.</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131</cp:revision>
  <dcterms:modified xsi:type="dcterms:W3CDTF">2017-02-12T16:02:53Z</dcterms:modified>
</cp:coreProperties>
</file>